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49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pic>
        <p:nvPicPr>
          <p:cNvPr id="4" name="Image 2" descr="preencoded.png"/>
          <p:cNvPicPr>
            <a:picLocks noChangeAspect="1"/>
          </p:cNvPicPr>
          <p:nvPr/>
        </p:nvPicPr>
        <p:blipFill>
          <a:blip r:embed="rId5"/>
          <a:stretch>
            <a:fillRect/>
          </a:stretch>
        </p:blipFill>
        <p:spPr>
          <a:xfrm>
            <a:off x="795528" y="5815584"/>
            <a:ext cx="13048488" cy="36576"/>
          </a:xfrm>
          <a:prstGeom prst="rect">
            <a:avLst/>
          </a:prstGeom>
        </p:spPr>
      </p:pic>
      <p:sp>
        <p:nvSpPr>
          <p:cNvPr id="6" name="Text 0"/>
          <p:cNvSpPr/>
          <p:nvPr/>
        </p:nvSpPr>
        <p:spPr>
          <a:xfrm>
            <a:off x="1362456" y="6099048"/>
            <a:ext cx="2889504" cy="402336"/>
          </a:xfrm>
          <a:prstGeom prst="rect">
            <a:avLst/>
          </a:prstGeom>
          <a:noFill/>
          <a:ln/>
        </p:spPr>
        <p:txBody>
          <a:bodyPr wrap="none" lIns="0" tIns="0" rIns="0" bIns="0" rtlCol="0" anchor="ctr"/>
          <a:lstStyle/>
          <a:p>
            <a:pPr marL="0" indent="0" algn="l">
              <a:lnSpc>
                <a:spcPts val="3120"/>
              </a:lnSpc>
              <a:buNone/>
            </a:pPr>
            <a:endParaRPr lang="en-US" sz="2230" dirty="0">
              <a:solidFill>
                <a:srgbClr val="DBDBDB"/>
              </a:solidFill>
              <a:latin typeface="思源黑体-思源黑体-Medium" pitchFamily="34" charset="0"/>
              <a:ea typeface="思源黑体-思源黑体-Medium" pitchFamily="34" charset="-122"/>
              <a:cs typeface="思源黑体-思源黑体-Medium" pitchFamily="34" charset="-120"/>
            </a:endParaRPr>
          </a:p>
          <a:p>
            <a:pPr marL="0" indent="0" algn="l">
              <a:lnSpc>
                <a:spcPts val="3120"/>
              </a:lnSpc>
              <a:buNone/>
            </a:pPr>
            <a:endParaRPr lang="en-US" sz="2230" dirty="0">
              <a:solidFill>
                <a:srgbClr val="DBDBDB"/>
              </a:solidFill>
              <a:latin typeface="思源黑体-思源黑体-Medium" pitchFamily="34" charset="0"/>
              <a:ea typeface="思源黑体-思源黑体-Medium" pitchFamily="34" charset="-122"/>
              <a:cs typeface="思源黑体-思源黑体-Medium" pitchFamily="34" charset="-120"/>
            </a:endParaRPr>
          </a:p>
          <a:p>
            <a:pPr marL="0" indent="0" algn="l">
              <a:lnSpc>
                <a:spcPts val="3120"/>
              </a:lnSpc>
              <a:buNone/>
            </a:pPr>
            <a:endParaRPr lang="en-US" sz="2230" dirty="0">
              <a:solidFill>
                <a:srgbClr val="DBDBDB"/>
              </a:solidFill>
              <a:latin typeface="思源黑体-思源黑体-Medium" pitchFamily="34" charset="0"/>
              <a:ea typeface="思源黑体-思源黑体-Medium" pitchFamily="34" charset="-122"/>
              <a:cs typeface="思源黑体-思源黑体-Medium" pitchFamily="34" charset="-120"/>
            </a:endParaRPr>
          </a:p>
          <a:p>
            <a:pPr marL="0" indent="0" algn="l">
              <a:lnSpc>
                <a:spcPts val="3120"/>
              </a:lnSpc>
              <a:buNone/>
            </a:pPr>
            <a:r>
              <a:rPr lang="en-US" sz="2230" dirty="0">
                <a:solidFill>
                  <a:srgbClr val="DBDBDB"/>
                </a:solidFill>
                <a:latin typeface="思源黑体-思源黑体-Medium" pitchFamily="34" charset="0"/>
                <a:ea typeface="思源黑体-思源黑体-Medium" pitchFamily="34" charset="-122"/>
                <a:cs typeface="思源黑体-思源黑体-Medium" pitchFamily="34" charset="-120"/>
              </a:rPr>
              <a:t>Author: </a:t>
            </a:r>
          </a:p>
          <a:p>
            <a:pPr marL="0" indent="0" algn="l">
              <a:lnSpc>
                <a:spcPts val="3120"/>
              </a:lnSpc>
              <a:buNone/>
            </a:pPr>
            <a:r>
              <a:rPr lang="en-US" sz="2230" dirty="0">
                <a:solidFill>
                  <a:srgbClr val="DBDBDB"/>
                </a:solidFill>
                <a:latin typeface="思源黑体-思源黑体-Medium" pitchFamily="34" charset="0"/>
                <a:ea typeface="思源黑体-思源黑体-Medium" pitchFamily="34" charset="-122"/>
                <a:cs typeface="思源黑体-思源黑体-Medium" pitchFamily="34" charset="-120"/>
              </a:rPr>
              <a:t>Kshama Jain</a:t>
            </a:r>
          </a:p>
          <a:p>
            <a:pPr marL="0" indent="0" algn="l">
              <a:lnSpc>
                <a:spcPts val="3120"/>
              </a:lnSpc>
              <a:buNone/>
            </a:pPr>
            <a:r>
              <a:rPr lang="en-US" sz="2230" dirty="0">
                <a:solidFill>
                  <a:srgbClr val="DBDBDB"/>
                </a:solidFill>
                <a:latin typeface="思源黑体-思源黑体-Medium" pitchFamily="34" charset="0"/>
                <a:ea typeface="思源黑体-思源黑体-Medium" pitchFamily="34" charset="-122"/>
              </a:rPr>
              <a:t>Aanchal Pathak</a:t>
            </a:r>
          </a:p>
          <a:p>
            <a:pPr marL="0" indent="0" algn="l">
              <a:lnSpc>
                <a:spcPts val="3120"/>
              </a:lnSpc>
              <a:buNone/>
            </a:pPr>
            <a:r>
              <a:rPr lang="en-US" sz="2230" dirty="0">
                <a:solidFill>
                  <a:srgbClr val="DBDBDB"/>
                </a:solidFill>
                <a:latin typeface="思源黑体-思源黑体-Medium" pitchFamily="34" charset="0"/>
                <a:ea typeface="思源黑体-思源黑体-Medium" pitchFamily="34" charset="-122"/>
              </a:rPr>
              <a:t>Priyanshi Prajapati</a:t>
            </a:r>
            <a:endParaRPr lang="en-US" sz="2230" dirty="0"/>
          </a:p>
        </p:txBody>
      </p:sp>
      <p:sp>
        <p:nvSpPr>
          <p:cNvPr id="7" name="Text 1"/>
          <p:cNvSpPr/>
          <p:nvPr/>
        </p:nvSpPr>
        <p:spPr>
          <a:xfrm>
            <a:off x="1362456" y="6492240"/>
            <a:ext cx="2889504" cy="246888"/>
          </a:xfrm>
          <a:prstGeom prst="rect">
            <a:avLst/>
          </a:prstGeom>
          <a:noFill/>
          <a:ln/>
        </p:spPr>
        <p:txBody>
          <a:bodyPr wrap="none" lIns="0" tIns="0" rIns="0" bIns="0" rtlCol="0" anchor="ctr"/>
          <a:lstStyle/>
          <a:p>
            <a:pPr marL="0" indent="0" algn="l">
              <a:lnSpc>
                <a:spcPts val="1870"/>
              </a:lnSpc>
              <a:buNone/>
            </a:pPr>
            <a:endParaRPr lang="en-US" sz="1330" dirty="0"/>
          </a:p>
        </p:txBody>
      </p:sp>
      <p:sp>
        <p:nvSpPr>
          <p:cNvPr id="8" name="Text 2"/>
          <p:cNvSpPr/>
          <p:nvPr/>
        </p:nvSpPr>
        <p:spPr>
          <a:xfrm>
            <a:off x="795528" y="3602736"/>
            <a:ext cx="13048488" cy="1956816"/>
          </a:xfrm>
          <a:prstGeom prst="rect">
            <a:avLst/>
          </a:prstGeom>
          <a:noFill/>
          <a:ln/>
        </p:spPr>
        <p:txBody>
          <a:bodyPr wrap="square" lIns="0" tIns="0" rIns="0" bIns="0" rtlCol="0" anchor="ctr"/>
          <a:lstStyle/>
          <a:p>
            <a:pPr marL="0" indent="0" algn="l">
              <a:lnSpc>
                <a:spcPts val="7700"/>
              </a:lnSpc>
              <a:buNone/>
            </a:pPr>
            <a:r>
              <a:rPr lang="en-US" sz="6160" dirty="0">
                <a:solidFill>
                  <a:srgbClr val="77D8F2"/>
                </a:solidFill>
                <a:latin typeface="AlibabaPuHuiTi-Alibaba-PuHuiTi" pitchFamily="34" charset="0"/>
                <a:ea typeface="AlibabaPuHuiTi-Alibaba-PuHuiTi" pitchFamily="34" charset="-122"/>
                <a:cs typeface="AlibabaPuHuiTi-Alibaba-PuHuiTi" pitchFamily="34" charset="-120"/>
              </a:rPr>
              <a:t>AI - Powered Career Guidance and Resume Screening</a:t>
            </a:r>
            <a:endParaRPr lang="en-US" sz="616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722376"/>
            <a:ext cx="13048488" cy="6263640"/>
          </a:xfrm>
          <a:prstGeom prst="rect">
            <a:avLst/>
          </a:prstGeom>
        </p:spPr>
      </p:pic>
      <p:sp>
        <p:nvSpPr>
          <p:cNvPr id="4" name="Text 0"/>
          <p:cNvSpPr/>
          <p:nvPr/>
        </p:nvSpPr>
        <p:spPr>
          <a:xfrm>
            <a:off x="795528" y="7232904"/>
            <a:ext cx="13048488" cy="283464"/>
          </a:xfrm>
          <a:prstGeom prst="rect">
            <a:avLst/>
          </a:prstGeom>
          <a:noFill/>
          <a:ln/>
        </p:spPr>
        <p:txBody>
          <a:bodyPr wrap="none" lIns="0" tIns="0" rIns="0" bIns="0" rtlCol="0" anchor="ctr"/>
          <a:lstStyle/>
          <a:p>
            <a:pPr marL="0" indent="0" algn="l">
              <a:lnSpc>
                <a:spcPts val="2230"/>
              </a:lnSpc>
              <a:buNone/>
            </a:pPr>
            <a:endParaRPr lang="en-US" sz="17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13816" y="1042416"/>
            <a:ext cx="5184648" cy="5184648"/>
          </a:xfrm>
          <a:prstGeom prst="rect">
            <a:avLst/>
          </a:prstGeom>
        </p:spPr>
      </p:pic>
      <p:sp>
        <p:nvSpPr>
          <p:cNvPr id="4" name="Text 0"/>
          <p:cNvSpPr/>
          <p:nvPr/>
        </p:nvSpPr>
        <p:spPr>
          <a:xfrm>
            <a:off x="7461504" y="1042416"/>
            <a:ext cx="6364224" cy="1920240"/>
          </a:xfrm>
          <a:prstGeom prst="rect">
            <a:avLst/>
          </a:prstGeom>
          <a:noFill/>
          <a:ln/>
        </p:spPr>
        <p:txBody>
          <a:bodyPr wrap="square" lIns="0" tIns="0" rIns="0" bIns="0" rtlCol="0" anchor="ctr"/>
          <a:lstStyle/>
          <a:p>
            <a:pPr marL="342900" indent="-342900" algn="l">
              <a:buSzPct val="100000"/>
              <a:buChar char="•"/>
            </a:pPr>
            <a:r>
              <a:rPr lang="en-US" sz="2000" dirty="0">
                <a:solidFill>
                  <a:srgbClr val="77D8F2"/>
                </a:solidFill>
                <a:latin typeface="AlibabaPuHuiTi-Alibaba-PuHuiTi" pitchFamily="34" charset="0"/>
                <a:ea typeface="AlibabaPuHuiTi-Alibaba-PuHuiTi" pitchFamily="34" charset="-122"/>
                <a:cs typeface="AlibabaPuHuiTi-Alibaba-PuHuiTi" pitchFamily="34" charset="-120"/>
              </a:rPr>
              <a:t> The system successfully mapped candidates to 7 high-demand roles and provided actionable, personalized skill roadmaps. The dominant Data Analyst match (65.59%) for the highest-scoring profile validates the system's accuracy and value.</a:t>
            </a:r>
            <a:endParaRPr lang="en-US" sz="2000" dirty="0"/>
          </a:p>
        </p:txBody>
      </p:sp>
      <p:sp>
        <p:nvSpPr>
          <p:cNvPr id="5" name="Text 1"/>
          <p:cNvSpPr/>
          <p:nvPr/>
        </p:nvSpPr>
        <p:spPr>
          <a:xfrm>
            <a:off x="7461504" y="3118104"/>
            <a:ext cx="6364224" cy="960120"/>
          </a:xfrm>
          <a:prstGeom prst="rect">
            <a:avLst/>
          </a:prstGeom>
          <a:noFill/>
          <a:ln/>
        </p:spPr>
        <p:txBody>
          <a:bodyPr wrap="square" lIns="0" tIns="0" rIns="0" bIns="0" rtlCol="0" anchor="ctr"/>
          <a:lstStyle/>
          <a:p>
            <a:pPr marL="342900" indent="-342900" algn="l">
              <a:buSzPct val="100000"/>
              <a:buChar char="•"/>
            </a:pPr>
            <a:r>
              <a:rPr lang="en-US" sz="2000" dirty="0">
                <a:solidFill>
                  <a:srgbClr val="77D8F2"/>
                </a:solidFill>
                <a:latin typeface="AlibabaPuHuiTi-Alibaba-PuHuiTi" pitchFamily="34" charset="0"/>
                <a:ea typeface="AlibabaPuHuiTi-Alibaba-PuHuiTi" pitchFamily="34" charset="-122"/>
                <a:cs typeface="AlibabaPuHuiTi-Alibaba-PuHuiTi" pitchFamily="34" charset="-120"/>
              </a:rPr>
              <a:t> Software Engineer is the most frequently suggested "Best Suggested Role" (suggested for Mohit Sharma and Aditya Singh).</a:t>
            </a:r>
            <a:endParaRPr lang="en-US" sz="2000" dirty="0"/>
          </a:p>
        </p:txBody>
      </p:sp>
      <p:sp>
        <p:nvSpPr>
          <p:cNvPr id="6" name="Text 2"/>
          <p:cNvSpPr/>
          <p:nvPr/>
        </p:nvSpPr>
        <p:spPr>
          <a:xfrm>
            <a:off x="7461504" y="4251960"/>
            <a:ext cx="6364224" cy="1280160"/>
          </a:xfrm>
          <a:prstGeom prst="rect">
            <a:avLst/>
          </a:prstGeom>
          <a:noFill/>
          <a:ln/>
        </p:spPr>
        <p:txBody>
          <a:bodyPr wrap="square" lIns="0" tIns="0" rIns="0" bIns="0" rtlCol="0" anchor="ctr"/>
          <a:lstStyle/>
          <a:p>
            <a:pPr marL="342900" indent="-342900" algn="l">
              <a:buSzPct val="100000"/>
              <a:buChar char="•"/>
            </a:pPr>
            <a:r>
              <a:rPr lang="en-US" sz="2000" dirty="0">
                <a:solidFill>
                  <a:srgbClr val="77D8F2"/>
                </a:solidFill>
                <a:latin typeface="AlibabaPuHuiTi-Alibaba-PuHuiTi" pitchFamily="34" charset="0"/>
                <a:ea typeface="AlibabaPuHuiTi-Alibaba-PuHuiTi" pitchFamily="34" charset="-122"/>
                <a:cs typeface="AlibabaPuHuiTi-Alibaba-PuHuiTi" pitchFamily="34" charset="-120"/>
              </a:rPr>
              <a:t> The "Perfect Candidate" has an exceptionally high match score for Data Analysis (65.59%), with the tool noting: "Your skills perfectly match this role. No improvement needed!"</a:t>
            </a:r>
            <a:endParaRPr lang="en-US" sz="2000" dirty="0"/>
          </a:p>
        </p:txBody>
      </p:sp>
      <p:sp>
        <p:nvSpPr>
          <p:cNvPr id="7" name="Text 3"/>
          <p:cNvSpPr/>
          <p:nvPr/>
        </p:nvSpPr>
        <p:spPr>
          <a:xfrm>
            <a:off x="7461504" y="5696712"/>
            <a:ext cx="6364224" cy="960120"/>
          </a:xfrm>
          <a:prstGeom prst="rect">
            <a:avLst/>
          </a:prstGeom>
          <a:noFill/>
          <a:ln/>
        </p:spPr>
        <p:txBody>
          <a:bodyPr wrap="square" lIns="0" tIns="0" rIns="0" bIns="0" rtlCol="0" anchor="ctr"/>
          <a:lstStyle/>
          <a:p>
            <a:pPr marL="342900" indent="-342900" algn="l">
              <a:buSzPct val="100000"/>
              <a:buChar char="•"/>
            </a:pPr>
            <a:r>
              <a:rPr lang="en-US" sz="2000" dirty="0">
                <a:solidFill>
                  <a:srgbClr val="77D8F2"/>
                </a:solidFill>
                <a:latin typeface="AlibabaPuHuiTi-Alibaba-PuHuiTi" pitchFamily="34" charset="0"/>
                <a:ea typeface="AlibabaPuHuiTi-Alibaba-PuHuiTi" pitchFamily="34" charset="-122"/>
                <a:cs typeface="AlibabaPuHuiTi-Alibaba-PuHuiTi" pitchFamily="34" charset="-120"/>
              </a:rPr>
              <a:t> The results show a mix of roles across Data Science, Web/Software Development, UI/UX Design, Cybersecurity, and Content Writing.</a:t>
            </a:r>
            <a:endParaRPr lang="en-US" sz="2000" dirty="0"/>
          </a:p>
          <a:p>
            <a:pPr marL="342900" indent="-342900" algn="l">
              <a:lnSpc>
                <a:spcPts val="2510"/>
              </a:lnSpc>
              <a:buSzPct val="100000"/>
              <a:buChar char="•"/>
            </a:pPr>
            <a:endParaRPr lang="en-US" sz="2000" dirty="0"/>
          </a:p>
        </p:txBody>
      </p:sp>
      <p:sp>
        <p:nvSpPr>
          <p:cNvPr id="8" name="Text 4"/>
          <p:cNvSpPr/>
          <p:nvPr/>
        </p:nvSpPr>
        <p:spPr>
          <a:xfrm>
            <a:off x="7461504" y="6821424"/>
            <a:ext cx="6364224" cy="0"/>
          </a:xfrm>
          <a:prstGeom prst="rect">
            <a:avLst/>
          </a:prstGeom>
          <a:noFill/>
          <a:ln/>
        </p:spPr>
        <p:txBody>
          <a:bodyPr wrap="none" lIns="0" tIns="0" rIns="0" bIns="0" rtlCol="0" anchor="ctr"/>
          <a:lstStyle>
            <a:lvl1pPr algn="l"/>
          </a:lstStyle>
          <a:p>
            <a:pPr marL="0" indent="0" algn="l">
              <a:lnSpc>
                <a:spcPts val="1670"/>
              </a:lnSpc>
              <a:buNone/>
            </a:pPr>
            <a:endParaRPr lang="en-US" sz="1330" dirty="0"/>
          </a:p>
          <a:p>
            <a:pPr marL="0" indent="0" algn="l">
              <a:lnSpc>
                <a:spcPts val="1670"/>
              </a:lnSpc>
              <a:buNone/>
            </a:pPr>
            <a:endParaRPr lang="en-US" sz="1330" dirty="0"/>
          </a:p>
        </p:txBody>
      </p:sp>
      <p:sp>
        <p:nvSpPr>
          <p:cNvPr id="9" name="Text 5"/>
          <p:cNvSpPr/>
          <p:nvPr/>
        </p:nvSpPr>
        <p:spPr>
          <a:xfrm>
            <a:off x="7461504" y="6986016"/>
            <a:ext cx="6364224" cy="219456"/>
          </a:xfrm>
          <a:prstGeom prst="rect">
            <a:avLst/>
          </a:prstGeom>
          <a:noFill/>
          <a:ln/>
        </p:spPr>
        <p:txBody>
          <a:bodyPr wrap="none" lIns="0" tIns="0" rIns="0" bIns="0" rtlCol="0" anchor="ctr"/>
          <a:lstStyle/>
          <a:p>
            <a:pPr marL="0" indent="0" algn="l">
              <a:lnSpc>
                <a:spcPts val="1670"/>
              </a:lnSpc>
              <a:buNone/>
            </a:pPr>
            <a:endParaRPr lang="en-US" sz="133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68096" y="2322576"/>
            <a:ext cx="3986784" cy="1426464"/>
          </a:xfrm>
          <a:prstGeom prst="rect">
            <a:avLst/>
          </a:prstGeom>
        </p:spPr>
      </p:pic>
      <p:pic>
        <p:nvPicPr>
          <p:cNvPr id="5" name="Image 3" descr="preencoded.png"/>
          <p:cNvPicPr>
            <a:picLocks noChangeAspect="1"/>
          </p:cNvPicPr>
          <p:nvPr/>
        </p:nvPicPr>
        <p:blipFill>
          <a:blip r:embed="rId6"/>
          <a:stretch>
            <a:fillRect/>
          </a:stretch>
        </p:blipFill>
        <p:spPr>
          <a:xfrm>
            <a:off x="768096" y="3913632"/>
            <a:ext cx="3986784" cy="2971800"/>
          </a:xfrm>
          <a:prstGeom prst="rect">
            <a:avLst/>
          </a:prstGeom>
        </p:spPr>
      </p:pic>
      <p:pic>
        <p:nvPicPr>
          <p:cNvPr id="6" name="Image 4" descr="preencoded.png"/>
          <p:cNvPicPr>
            <a:picLocks noChangeAspect="1"/>
          </p:cNvPicPr>
          <p:nvPr/>
        </p:nvPicPr>
        <p:blipFill>
          <a:blip r:embed="rId5"/>
          <a:stretch>
            <a:fillRect/>
          </a:stretch>
        </p:blipFill>
        <p:spPr>
          <a:xfrm>
            <a:off x="4919472" y="2322576"/>
            <a:ext cx="3986784" cy="1426464"/>
          </a:xfrm>
          <a:prstGeom prst="rect">
            <a:avLst/>
          </a:prstGeom>
        </p:spPr>
      </p:pic>
      <p:pic>
        <p:nvPicPr>
          <p:cNvPr id="7" name="Image 5" descr="preencoded.png"/>
          <p:cNvPicPr>
            <a:picLocks noChangeAspect="1"/>
          </p:cNvPicPr>
          <p:nvPr/>
        </p:nvPicPr>
        <p:blipFill>
          <a:blip r:embed="rId6"/>
          <a:stretch>
            <a:fillRect/>
          </a:stretch>
        </p:blipFill>
        <p:spPr>
          <a:xfrm>
            <a:off x="4919472" y="3913632"/>
            <a:ext cx="3986784" cy="2971800"/>
          </a:xfrm>
          <a:prstGeom prst="rect">
            <a:avLst/>
          </a:prstGeom>
        </p:spPr>
      </p:pic>
      <p:sp>
        <p:nvSpPr>
          <p:cNvPr id="8" name="Text 0"/>
          <p:cNvSpPr/>
          <p:nvPr/>
        </p:nvSpPr>
        <p:spPr>
          <a:xfrm>
            <a:off x="795528" y="1389888"/>
            <a:ext cx="8074152" cy="713232"/>
          </a:xfrm>
          <a:prstGeom prst="rect">
            <a:avLst/>
          </a:prstGeom>
          <a:noFill/>
          <a:ln/>
        </p:spPr>
        <p:txBody>
          <a:bodyPr wrap="none" lIns="0" tIns="0" rIns="0" bIns="0" rtlCol="0" anchor="ctr"/>
          <a:lstStyle/>
          <a:p>
            <a:pPr marL="0" indent="0" algn="l">
              <a:lnSpc>
                <a:spcPts val="5580"/>
              </a:lnSpc>
              <a:buNone/>
            </a:pPr>
            <a:r>
              <a:rPr lang="en-US" sz="4460" dirty="0">
                <a:solidFill>
                  <a:srgbClr val="77D8F2"/>
                </a:solidFill>
                <a:latin typeface="AlibabaPuHuiTi-Alibaba-PuHuiTi" pitchFamily="34" charset="0"/>
                <a:ea typeface="AlibabaPuHuiTi-Alibaba-PuHuiTi" pitchFamily="34" charset="-122"/>
                <a:cs typeface="AlibabaPuHuiTi-Alibaba-PuHuiTi" pitchFamily="34" charset="-120"/>
              </a:rPr>
              <a:t>8. Conclusion</a:t>
            </a:r>
            <a:endParaRPr lang="en-US" sz="4460" dirty="0"/>
          </a:p>
        </p:txBody>
      </p:sp>
      <p:sp>
        <p:nvSpPr>
          <p:cNvPr id="9" name="Text 1"/>
          <p:cNvSpPr/>
          <p:nvPr/>
        </p:nvSpPr>
        <p:spPr>
          <a:xfrm>
            <a:off x="1051560" y="2615184"/>
            <a:ext cx="3410712" cy="850392"/>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The Career Guidance Tool helps students discover suitable roles.</a:t>
            </a:r>
            <a:endParaRPr lang="en-US" sz="1780" dirty="0"/>
          </a:p>
        </p:txBody>
      </p:sp>
      <p:sp>
        <p:nvSpPr>
          <p:cNvPr id="10" name="Text 2"/>
          <p:cNvSpPr/>
          <p:nvPr/>
        </p:nvSpPr>
        <p:spPr>
          <a:xfrm>
            <a:off x="1051560" y="4197096"/>
            <a:ext cx="3410712" cy="850392"/>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Personalized tips provide candidates a roadmap to improve skills.</a:t>
            </a:r>
            <a:endParaRPr lang="en-US" sz="1780" dirty="0"/>
          </a:p>
        </p:txBody>
      </p:sp>
      <p:sp>
        <p:nvSpPr>
          <p:cNvPr id="11" name="Text 3"/>
          <p:cNvSpPr/>
          <p:nvPr/>
        </p:nvSpPr>
        <p:spPr>
          <a:xfrm>
            <a:off x="5202936" y="2615184"/>
            <a:ext cx="3410712" cy="850392"/>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HR benefits from automated resume screening, reducing time and bias.</a:t>
            </a:r>
            <a:endParaRPr lang="en-US" sz="1780" dirty="0"/>
          </a:p>
        </p:txBody>
      </p:sp>
      <p:sp>
        <p:nvSpPr>
          <p:cNvPr id="12" name="Text 4"/>
          <p:cNvSpPr/>
          <p:nvPr/>
        </p:nvSpPr>
        <p:spPr>
          <a:xfrm>
            <a:off x="5202936" y="4197096"/>
            <a:ext cx="3410712" cy="566928"/>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The tool can be extended with:</a:t>
            </a:r>
            <a:endParaRPr lang="en-US" sz="1780" dirty="0"/>
          </a:p>
        </p:txBody>
      </p:sp>
      <p:sp>
        <p:nvSpPr>
          <p:cNvPr id="13" name="Text 5"/>
          <p:cNvSpPr/>
          <p:nvPr/>
        </p:nvSpPr>
        <p:spPr>
          <a:xfrm>
            <a:off x="5202936" y="4901184"/>
            <a:ext cx="3410712" cy="566928"/>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 Job description matching.</a:t>
            </a:r>
            <a:endParaRPr lang="en-US" sz="1780" dirty="0"/>
          </a:p>
        </p:txBody>
      </p:sp>
      <p:sp>
        <p:nvSpPr>
          <p:cNvPr id="14" name="Text 6"/>
          <p:cNvSpPr/>
          <p:nvPr/>
        </p:nvSpPr>
        <p:spPr>
          <a:xfrm>
            <a:off x="5202936" y="5605272"/>
            <a:ext cx="3410712" cy="283464"/>
          </a:xfrm>
          <a:prstGeom prst="rect">
            <a:avLst/>
          </a:prstGeom>
          <a:noFill/>
          <a:ln/>
        </p:spPr>
        <p:txBody>
          <a:bodyPr wrap="non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 Multi-role suggestion.</a:t>
            </a:r>
            <a:endParaRPr lang="en-US" sz="1780" dirty="0"/>
          </a:p>
        </p:txBody>
      </p:sp>
      <p:sp>
        <p:nvSpPr>
          <p:cNvPr id="15" name="Text 7"/>
          <p:cNvSpPr/>
          <p:nvPr/>
        </p:nvSpPr>
        <p:spPr>
          <a:xfrm>
            <a:off x="5202936" y="6025896"/>
            <a:ext cx="3410712" cy="566928"/>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 Graphical dashboards for multiple candidates.</a:t>
            </a:r>
            <a:endParaRPr lang="en-US" sz="17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pic>
        <p:nvPicPr>
          <p:cNvPr id="4" name="Image 2" descr="preencoded.png"/>
          <p:cNvPicPr>
            <a:picLocks noChangeAspect="1"/>
          </p:cNvPicPr>
          <p:nvPr/>
        </p:nvPicPr>
        <p:blipFill>
          <a:blip r:embed="rId5"/>
          <a:stretch>
            <a:fillRect/>
          </a:stretch>
        </p:blipFill>
        <p:spPr>
          <a:xfrm>
            <a:off x="795528" y="5038344"/>
            <a:ext cx="6409944" cy="731520"/>
          </a:xfrm>
          <a:prstGeom prst="rect">
            <a:avLst/>
          </a:prstGeom>
        </p:spPr>
      </p:pic>
      <p:pic>
        <p:nvPicPr>
          <p:cNvPr id="5" name="Image 3" descr="preencoded.png"/>
          <p:cNvPicPr>
            <a:picLocks noChangeAspect="1"/>
          </p:cNvPicPr>
          <p:nvPr/>
        </p:nvPicPr>
        <p:blipFill>
          <a:blip r:embed="rId6"/>
          <a:stretch>
            <a:fillRect/>
          </a:stretch>
        </p:blipFill>
        <p:spPr>
          <a:xfrm>
            <a:off x="795528" y="5980176"/>
            <a:ext cx="6409944" cy="512064"/>
          </a:xfrm>
          <a:prstGeom prst="rect">
            <a:avLst/>
          </a:prstGeom>
        </p:spPr>
      </p:pic>
      <p:pic>
        <p:nvPicPr>
          <p:cNvPr id="6" name="Image 4" descr="preencoded.png"/>
          <p:cNvPicPr>
            <a:picLocks noChangeAspect="1"/>
          </p:cNvPicPr>
          <p:nvPr/>
        </p:nvPicPr>
        <p:blipFill>
          <a:blip r:embed="rId5"/>
          <a:stretch>
            <a:fillRect/>
          </a:stretch>
        </p:blipFill>
        <p:spPr>
          <a:xfrm>
            <a:off x="7434072" y="5038344"/>
            <a:ext cx="6409944" cy="731520"/>
          </a:xfrm>
          <a:prstGeom prst="rect">
            <a:avLst/>
          </a:prstGeom>
        </p:spPr>
      </p:pic>
      <p:pic>
        <p:nvPicPr>
          <p:cNvPr id="7" name="Image 5" descr="preencoded.png"/>
          <p:cNvPicPr>
            <a:picLocks noChangeAspect="1"/>
          </p:cNvPicPr>
          <p:nvPr/>
        </p:nvPicPr>
        <p:blipFill>
          <a:blip r:embed="rId6"/>
          <a:stretch>
            <a:fillRect/>
          </a:stretch>
        </p:blipFill>
        <p:spPr>
          <a:xfrm>
            <a:off x="7434072" y="5980176"/>
            <a:ext cx="6409944" cy="512064"/>
          </a:xfrm>
          <a:prstGeom prst="rect">
            <a:avLst/>
          </a:prstGeom>
        </p:spPr>
      </p:pic>
      <p:pic>
        <p:nvPicPr>
          <p:cNvPr id="8" name="Image 6" descr="preencoded.png"/>
          <p:cNvPicPr>
            <a:picLocks noChangeAspect="1"/>
          </p:cNvPicPr>
          <p:nvPr/>
        </p:nvPicPr>
        <p:blipFill>
          <a:blip r:embed="rId7"/>
          <a:stretch>
            <a:fillRect/>
          </a:stretch>
        </p:blipFill>
        <p:spPr>
          <a:xfrm>
            <a:off x="1536192" y="5111496"/>
            <a:ext cx="5678424" cy="731520"/>
          </a:xfrm>
          <a:prstGeom prst="rect">
            <a:avLst/>
          </a:prstGeom>
        </p:spPr>
      </p:pic>
      <p:pic>
        <p:nvPicPr>
          <p:cNvPr id="9" name="Image 7" descr="preencoded.png"/>
          <p:cNvPicPr>
            <a:picLocks noChangeAspect="1"/>
          </p:cNvPicPr>
          <p:nvPr/>
        </p:nvPicPr>
        <p:blipFill>
          <a:blip r:embed="rId8"/>
          <a:stretch>
            <a:fillRect/>
          </a:stretch>
        </p:blipFill>
        <p:spPr>
          <a:xfrm>
            <a:off x="1536192" y="6062472"/>
            <a:ext cx="5678424" cy="512064"/>
          </a:xfrm>
          <a:prstGeom prst="rect">
            <a:avLst/>
          </a:prstGeom>
        </p:spPr>
      </p:pic>
      <p:pic>
        <p:nvPicPr>
          <p:cNvPr id="10" name="Image 8" descr="preencoded.png"/>
          <p:cNvPicPr>
            <a:picLocks noChangeAspect="1"/>
          </p:cNvPicPr>
          <p:nvPr/>
        </p:nvPicPr>
        <p:blipFill>
          <a:blip r:embed="rId7"/>
          <a:stretch>
            <a:fillRect/>
          </a:stretch>
        </p:blipFill>
        <p:spPr>
          <a:xfrm>
            <a:off x="8165592" y="5111496"/>
            <a:ext cx="5678424" cy="731520"/>
          </a:xfrm>
          <a:prstGeom prst="rect">
            <a:avLst/>
          </a:prstGeom>
        </p:spPr>
      </p:pic>
      <p:pic>
        <p:nvPicPr>
          <p:cNvPr id="11" name="Image 9" descr="preencoded.png"/>
          <p:cNvPicPr>
            <a:picLocks noChangeAspect="1"/>
          </p:cNvPicPr>
          <p:nvPr/>
        </p:nvPicPr>
        <p:blipFill>
          <a:blip r:embed="rId8"/>
          <a:stretch>
            <a:fillRect/>
          </a:stretch>
        </p:blipFill>
        <p:spPr>
          <a:xfrm>
            <a:off x="8165592" y="6062472"/>
            <a:ext cx="5678424" cy="512064"/>
          </a:xfrm>
          <a:prstGeom prst="rect">
            <a:avLst/>
          </a:prstGeom>
        </p:spPr>
      </p:pic>
      <p:pic>
        <p:nvPicPr>
          <p:cNvPr id="12" name="Image 10" descr="preencoded.png"/>
          <p:cNvPicPr>
            <a:picLocks noChangeAspect="1"/>
          </p:cNvPicPr>
          <p:nvPr/>
        </p:nvPicPr>
        <p:blipFill>
          <a:blip r:embed="rId9"/>
          <a:stretch>
            <a:fillRect/>
          </a:stretch>
        </p:blipFill>
        <p:spPr>
          <a:xfrm>
            <a:off x="786384" y="5020056"/>
            <a:ext cx="548640" cy="548640"/>
          </a:xfrm>
          <a:prstGeom prst="rect">
            <a:avLst/>
          </a:prstGeom>
        </p:spPr>
      </p:pic>
      <p:pic>
        <p:nvPicPr>
          <p:cNvPr id="13" name="Image 11" descr="preencoded.png"/>
          <p:cNvPicPr>
            <a:picLocks noChangeAspect="1"/>
          </p:cNvPicPr>
          <p:nvPr/>
        </p:nvPicPr>
        <p:blipFill>
          <a:blip r:embed="rId9"/>
          <a:stretch>
            <a:fillRect/>
          </a:stretch>
        </p:blipFill>
        <p:spPr>
          <a:xfrm>
            <a:off x="786384" y="5971032"/>
            <a:ext cx="548640" cy="548640"/>
          </a:xfrm>
          <a:prstGeom prst="rect">
            <a:avLst/>
          </a:prstGeom>
        </p:spPr>
      </p:pic>
      <p:pic>
        <p:nvPicPr>
          <p:cNvPr id="14" name="Image 12" descr="preencoded.png"/>
          <p:cNvPicPr>
            <a:picLocks noChangeAspect="1"/>
          </p:cNvPicPr>
          <p:nvPr/>
        </p:nvPicPr>
        <p:blipFill>
          <a:blip r:embed="rId9"/>
          <a:stretch>
            <a:fillRect/>
          </a:stretch>
        </p:blipFill>
        <p:spPr>
          <a:xfrm>
            <a:off x="7415784" y="5020056"/>
            <a:ext cx="548640" cy="548640"/>
          </a:xfrm>
          <a:prstGeom prst="rect">
            <a:avLst/>
          </a:prstGeom>
        </p:spPr>
      </p:pic>
      <p:pic>
        <p:nvPicPr>
          <p:cNvPr id="15" name="Image 13" descr="preencoded.png"/>
          <p:cNvPicPr>
            <a:picLocks noChangeAspect="1"/>
          </p:cNvPicPr>
          <p:nvPr/>
        </p:nvPicPr>
        <p:blipFill>
          <a:blip r:embed="rId9"/>
          <a:stretch>
            <a:fillRect/>
          </a:stretch>
        </p:blipFill>
        <p:spPr>
          <a:xfrm>
            <a:off x="7415784" y="5971032"/>
            <a:ext cx="548640" cy="548640"/>
          </a:xfrm>
          <a:prstGeom prst="rect">
            <a:avLst/>
          </a:prstGeom>
        </p:spPr>
      </p:pic>
      <p:sp>
        <p:nvSpPr>
          <p:cNvPr id="16" name="Text 0"/>
          <p:cNvSpPr/>
          <p:nvPr/>
        </p:nvSpPr>
        <p:spPr>
          <a:xfrm>
            <a:off x="795528" y="4069080"/>
            <a:ext cx="13048488" cy="713232"/>
          </a:xfrm>
          <a:prstGeom prst="rect">
            <a:avLst/>
          </a:prstGeom>
          <a:noFill/>
          <a:ln/>
        </p:spPr>
        <p:txBody>
          <a:bodyPr wrap="none" lIns="0" tIns="0" rIns="0" bIns="0" rtlCol="0" anchor="ctr"/>
          <a:lstStyle/>
          <a:p>
            <a:pPr marL="0" indent="0" algn="l">
              <a:lnSpc>
                <a:spcPts val="5580"/>
              </a:lnSpc>
              <a:buNone/>
            </a:pPr>
            <a:r>
              <a:rPr lang="en-US" sz="4460" dirty="0">
                <a:solidFill>
                  <a:srgbClr val="77D8F2"/>
                </a:solidFill>
                <a:latin typeface="AlibabaPuHuiTi-Alibaba-PuHuiTi" pitchFamily="34" charset="0"/>
                <a:ea typeface="AlibabaPuHuiTi-Alibaba-PuHuiTi" pitchFamily="34" charset="-122"/>
                <a:cs typeface="AlibabaPuHuiTi-Alibaba-PuHuiTi" pitchFamily="34" charset="-120"/>
              </a:rPr>
              <a:t>9. Future Enhancements</a:t>
            </a:r>
            <a:endParaRPr lang="en-US" sz="4460" dirty="0"/>
          </a:p>
        </p:txBody>
      </p:sp>
      <p:sp>
        <p:nvSpPr>
          <p:cNvPr id="17" name="Text 1"/>
          <p:cNvSpPr/>
          <p:nvPr/>
        </p:nvSpPr>
        <p:spPr>
          <a:xfrm>
            <a:off x="950976" y="5056632"/>
            <a:ext cx="210312" cy="466344"/>
          </a:xfrm>
          <a:prstGeom prst="rect">
            <a:avLst/>
          </a:prstGeom>
          <a:noFill/>
          <a:ln/>
        </p:spPr>
        <p:txBody>
          <a:bodyPr wrap="none" lIns="0" tIns="0" rIns="0" bIns="0" rtlCol="0" anchor="ctr"/>
          <a:lstStyle/>
          <a:p>
            <a:pPr marL="0" indent="0" algn="l">
              <a:lnSpc>
                <a:spcPts val="3210"/>
              </a:lnSpc>
              <a:buNone/>
            </a:pPr>
            <a:r>
              <a:rPr lang="en-US" sz="2670" dirty="0">
                <a:solidFill>
                  <a:srgbClr val="050505"/>
                </a:solidFill>
                <a:latin typeface="思源黑体-思源黑体-Medium" pitchFamily="34" charset="0"/>
                <a:ea typeface="思源黑体-思源黑体-Medium" pitchFamily="34" charset="-122"/>
                <a:cs typeface="思源黑体-思源黑体-Medium" pitchFamily="34" charset="-120"/>
              </a:rPr>
              <a:t>1</a:t>
            </a:r>
            <a:endParaRPr lang="en-US" sz="2670" dirty="0"/>
          </a:p>
        </p:txBody>
      </p:sp>
      <p:sp>
        <p:nvSpPr>
          <p:cNvPr id="18" name="Text 2"/>
          <p:cNvSpPr/>
          <p:nvPr/>
        </p:nvSpPr>
        <p:spPr>
          <a:xfrm>
            <a:off x="1536192" y="5111496"/>
            <a:ext cx="5678424" cy="566928"/>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Integrate job description input to match resumes with specific openings.</a:t>
            </a:r>
            <a:endParaRPr lang="en-US" sz="1780" dirty="0"/>
          </a:p>
        </p:txBody>
      </p:sp>
      <p:sp>
        <p:nvSpPr>
          <p:cNvPr id="19" name="Text 3"/>
          <p:cNvSpPr/>
          <p:nvPr/>
        </p:nvSpPr>
        <p:spPr>
          <a:xfrm>
            <a:off x="950976" y="6007608"/>
            <a:ext cx="210312" cy="466344"/>
          </a:xfrm>
          <a:prstGeom prst="rect">
            <a:avLst/>
          </a:prstGeom>
          <a:noFill/>
          <a:ln/>
        </p:spPr>
        <p:txBody>
          <a:bodyPr wrap="none" lIns="0" tIns="0" rIns="0" bIns="0" rtlCol="0" anchor="ctr"/>
          <a:lstStyle/>
          <a:p>
            <a:pPr marL="0" indent="0" algn="l">
              <a:lnSpc>
                <a:spcPts val="3210"/>
              </a:lnSpc>
              <a:buNone/>
            </a:pPr>
            <a:r>
              <a:rPr lang="en-US" sz="2670" dirty="0">
                <a:solidFill>
                  <a:srgbClr val="050505"/>
                </a:solidFill>
                <a:latin typeface="思源黑体-思源黑体-Medium" pitchFamily="34" charset="0"/>
                <a:ea typeface="思源黑体-思源黑体-Medium" pitchFamily="34" charset="-122"/>
                <a:cs typeface="思源黑体-思源黑体-Medium" pitchFamily="34" charset="-120"/>
              </a:rPr>
              <a:t>3</a:t>
            </a:r>
            <a:endParaRPr lang="en-US" sz="2670" dirty="0"/>
          </a:p>
        </p:txBody>
      </p:sp>
      <p:sp>
        <p:nvSpPr>
          <p:cNvPr id="20" name="Text 4"/>
          <p:cNvSpPr/>
          <p:nvPr/>
        </p:nvSpPr>
        <p:spPr>
          <a:xfrm>
            <a:off x="1536192" y="6062472"/>
            <a:ext cx="5678424" cy="283464"/>
          </a:xfrm>
          <a:prstGeom prst="rect">
            <a:avLst/>
          </a:prstGeom>
          <a:noFill/>
          <a:ln/>
        </p:spPr>
        <p:txBody>
          <a:bodyPr wrap="non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Include downloadable reports for HR.</a:t>
            </a:r>
            <a:endParaRPr lang="en-US" sz="1780" dirty="0"/>
          </a:p>
        </p:txBody>
      </p:sp>
      <p:sp>
        <p:nvSpPr>
          <p:cNvPr id="21" name="Text 5"/>
          <p:cNvSpPr/>
          <p:nvPr/>
        </p:nvSpPr>
        <p:spPr>
          <a:xfrm>
            <a:off x="7589520" y="5056632"/>
            <a:ext cx="210312" cy="466344"/>
          </a:xfrm>
          <a:prstGeom prst="rect">
            <a:avLst/>
          </a:prstGeom>
          <a:noFill/>
          <a:ln/>
        </p:spPr>
        <p:txBody>
          <a:bodyPr wrap="none" lIns="0" tIns="0" rIns="0" bIns="0" rtlCol="0" anchor="ctr"/>
          <a:lstStyle/>
          <a:p>
            <a:pPr marL="0" indent="0" algn="l">
              <a:lnSpc>
                <a:spcPts val="3210"/>
              </a:lnSpc>
              <a:buNone/>
            </a:pPr>
            <a:r>
              <a:rPr lang="en-US" sz="2670" dirty="0">
                <a:solidFill>
                  <a:srgbClr val="050505"/>
                </a:solidFill>
                <a:latin typeface="思源黑体-思源黑体-Medium" pitchFamily="34" charset="0"/>
                <a:ea typeface="思源黑体-思源黑体-Medium" pitchFamily="34" charset="-122"/>
                <a:cs typeface="思源黑体-思源黑体-Medium" pitchFamily="34" charset="-120"/>
              </a:rPr>
              <a:t>2</a:t>
            </a:r>
            <a:endParaRPr lang="en-US" sz="2670" dirty="0"/>
          </a:p>
        </p:txBody>
      </p:sp>
      <p:sp>
        <p:nvSpPr>
          <p:cNvPr id="22" name="Text 6"/>
          <p:cNvSpPr/>
          <p:nvPr/>
        </p:nvSpPr>
        <p:spPr>
          <a:xfrm>
            <a:off x="8165592" y="5111496"/>
            <a:ext cx="5678424" cy="566928"/>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Add skill gap visualization (missing vs. required skills).</a:t>
            </a:r>
            <a:endParaRPr lang="en-US" sz="1780" dirty="0"/>
          </a:p>
        </p:txBody>
      </p:sp>
      <p:sp>
        <p:nvSpPr>
          <p:cNvPr id="23" name="Text 7"/>
          <p:cNvSpPr/>
          <p:nvPr/>
        </p:nvSpPr>
        <p:spPr>
          <a:xfrm>
            <a:off x="7589520" y="6007608"/>
            <a:ext cx="210312" cy="466344"/>
          </a:xfrm>
          <a:prstGeom prst="rect">
            <a:avLst/>
          </a:prstGeom>
          <a:noFill/>
          <a:ln/>
        </p:spPr>
        <p:txBody>
          <a:bodyPr wrap="none" lIns="0" tIns="0" rIns="0" bIns="0" rtlCol="0" anchor="ctr"/>
          <a:lstStyle/>
          <a:p>
            <a:pPr marL="0" indent="0" algn="l">
              <a:lnSpc>
                <a:spcPts val="3210"/>
              </a:lnSpc>
              <a:buNone/>
            </a:pPr>
            <a:r>
              <a:rPr lang="en-US" sz="2670" dirty="0">
                <a:solidFill>
                  <a:srgbClr val="050505"/>
                </a:solidFill>
                <a:latin typeface="思源黑体-思源黑体-Medium" pitchFamily="34" charset="0"/>
                <a:ea typeface="思源黑体-思源黑体-Medium" pitchFamily="34" charset="-122"/>
                <a:cs typeface="思源黑体-思源黑体-Medium" pitchFamily="34" charset="-120"/>
              </a:rPr>
              <a:t>4</a:t>
            </a:r>
            <a:endParaRPr lang="en-US" sz="2670" dirty="0"/>
          </a:p>
        </p:txBody>
      </p:sp>
      <p:sp>
        <p:nvSpPr>
          <p:cNvPr id="24" name="Text 8"/>
          <p:cNvSpPr/>
          <p:nvPr/>
        </p:nvSpPr>
        <p:spPr>
          <a:xfrm>
            <a:off x="8165592" y="6062472"/>
            <a:ext cx="5678424" cy="283464"/>
          </a:xfrm>
          <a:prstGeom prst="rect">
            <a:avLst/>
          </a:prstGeom>
          <a:noFill/>
          <a:ln/>
        </p:spPr>
        <p:txBody>
          <a:bodyPr wrap="non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Expand the tool to industry-specific skill sets.</a:t>
            </a:r>
            <a:endParaRPr lang="en-US" sz="178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38544" y="2514600"/>
            <a:ext cx="2286000" cy="2651760"/>
          </a:xfrm>
          <a:prstGeom prst="rect">
            <a:avLst/>
          </a:prstGeom>
        </p:spPr>
      </p:pic>
      <p:pic>
        <p:nvPicPr>
          <p:cNvPr id="5" name="Image 3" descr="preencoded.png"/>
          <p:cNvPicPr>
            <a:picLocks noChangeAspect="1"/>
          </p:cNvPicPr>
          <p:nvPr/>
        </p:nvPicPr>
        <p:blipFill>
          <a:blip r:embed="rId6"/>
          <a:stretch>
            <a:fillRect/>
          </a:stretch>
        </p:blipFill>
        <p:spPr>
          <a:xfrm>
            <a:off x="6638544" y="5349240"/>
            <a:ext cx="3520440" cy="1298448"/>
          </a:xfrm>
          <a:prstGeom prst="rect">
            <a:avLst/>
          </a:prstGeom>
        </p:spPr>
      </p:pic>
      <p:pic>
        <p:nvPicPr>
          <p:cNvPr id="6" name="Image 4" descr="preencoded.png"/>
          <p:cNvPicPr>
            <a:picLocks noChangeAspect="1"/>
          </p:cNvPicPr>
          <p:nvPr/>
        </p:nvPicPr>
        <p:blipFill>
          <a:blip r:embed="rId5"/>
          <a:stretch>
            <a:fillRect/>
          </a:stretch>
        </p:blipFill>
        <p:spPr>
          <a:xfrm>
            <a:off x="9107424" y="2514600"/>
            <a:ext cx="2286000" cy="2651760"/>
          </a:xfrm>
          <a:prstGeom prst="rect">
            <a:avLst/>
          </a:prstGeom>
        </p:spPr>
      </p:pic>
      <p:pic>
        <p:nvPicPr>
          <p:cNvPr id="7" name="Image 5" descr="preencoded.png"/>
          <p:cNvPicPr>
            <a:picLocks noChangeAspect="1"/>
          </p:cNvPicPr>
          <p:nvPr/>
        </p:nvPicPr>
        <p:blipFill>
          <a:blip r:embed="rId6"/>
          <a:stretch>
            <a:fillRect/>
          </a:stretch>
        </p:blipFill>
        <p:spPr>
          <a:xfrm>
            <a:off x="10341864" y="5349240"/>
            <a:ext cx="3520440" cy="1298448"/>
          </a:xfrm>
          <a:prstGeom prst="rect">
            <a:avLst/>
          </a:prstGeom>
        </p:spPr>
      </p:pic>
      <p:pic>
        <p:nvPicPr>
          <p:cNvPr id="8" name="Image 6" descr="preencoded.png"/>
          <p:cNvPicPr>
            <a:picLocks noChangeAspect="1"/>
          </p:cNvPicPr>
          <p:nvPr/>
        </p:nvPicPr>
        <p:blipFill>
          <a:blip r:embed="rId5"/>
          <a:stretch>
            <a:fillRect/>
          </a:stretch>
        </p:blipFill>
        <p:spPr>
          <a:xfrm>
            <a:off x="11576304" y="2514600"/>
            <a:ext cx="2286000" cy="2651760"/>
          </a:xfrm>
          <a:prstGeom prst="rect">
            <a:avLst/>
          </a:prstGeom>
        </p:spPr>
      </p:pic>
      <p:sp>
        <p:nvSpPr>
          <p:cNvPr id="9" name="Text 0"/>
          <p:cNvSpPr/>
          <p:nvPr/>
        </p:nvSpPr>
        <p:spPr>
          <a:xfrm>
            <a:off x="6647688" y="1609344"/>
            <a:ext cx="7196328" cy="676656"/>
          </a:xfrm>
          <a:prstGeom prst="rect">
            <a:avLst/>
          </a:prstGeom>
          <a:noFill/>
          <a:ln/>
        </p:spPr>
        <p:txBody>
          <a:bodyPr wrap="none" lIns="0" tIns="0" rIns="0" bIns="0" rtlCol="0" anchor="ctr"/>
          <a:lstStyle/>
          <a:p>
            <a:pPr marL="0" indent="0" algn="l">
              <a:lnSpc>
                <a:spcPts val="5300"/>
              </a:lnSpc>
              <a:buNone/>
            </a:pPr>
            <a:r>
              <a:rPr lang="en-US" sz="4240" dirty="0">
                <a:solidFill>
                  <a:srgbClr val="77D8F2"/>
                </a:solidFill>
                <a:latin typeface="AlibabaPuHuiTi-Alibaba-PuHuiTi" pitchFamily="34" charset="0"/>
                <a:ea typeface="AlibabaPuHuiTi-Alibaba-PuHuiTi" pitchFamily="34" charset="-122"/>
                <a:cs typeface="AlibabaPuHuiTi-Alibaba-PuHuiTi" pitchFamily="34" charset="-120"/>
              </a:rPr>
              <a:t>10. Research &amp; References</a:t>
            </a:r>
            <a:endParaRPr lang="en-US" sz="4240" dirty="0"/>
          </a:p>
        </p:txBody>
      </p:sp>
      <p:sp>
        <p:nvSpPr>
          <p:cNvPr id="10" name="Text 1"/>
          <p:cNvSpPr/>
          <p:nvPr/>
        </p:nvSpPr>
        <p:spPr>
          <a:xfrm>
            <a:off x="6876288" y="2761488"/>
            <a:ext cx="1801368" cy="1078992"/>
          </a:xfrm>
          <a:prstGeom prst="rect">
            <a:avLst/>
          </a:prstGeom>
          <a:noFill/>
          <a:ln/>
        </p:spPr>
        <p:txBody>
          <a:bodyPr wrap="square" lIns="0" tIns="0" rIns="0" bIns="0" rtlCol="0" anchor="ctr"/>
          <a:lstStyle/>
          <a:p>
            <a:pPr marL="0" indent="0" algn="l">
              <a:lnSpc>
                <a:spcPts val="2120"/>
              </a:lnSpc>
              <a:buNone/>
            </a:pPr>
            <a:r>
              <a:rPr lang="en-US" sz="1690" dirty="0">
                <a:solidFill>
                  <a:srgbClr val="2E2E2E"/>
                </a:solidFill>
                <a:latin typeface="思源黑体-思源黑体-Medium" pitchFamily="34" charset="0"/>
                <a:ea typeface="思源黑体-思源黑体-Medium" pitchFamily="34" charset="-122"/>
                <a:cs typeface="思源黑体-思源黑体-Medium" pitchFamily="34" charset="-120"/>
              </a:rPr>
              <a:t>NLTK documentation: https://www.nltk.org/</a:t>
            </a:r>
            <a:endParaRPr lang="en-US" sz="1690" dirty="0"/>
          </a:p>
        </p:txBody>
      </p:sp>
      <p:sp>
        <p:nvSpPr>
          <p:cNvPr id="11" name="Text 2"/>
          <p:cNvSpPr/>
          <p:nvPr/>
        </p:nvSpPr>
        <p:spPr>
          <a:xfrm>
            <a:off x="6876288" y="5586984"/>
            <a:ext cx="3035808" cy="813816"/>
          </a:xfrm>
          <a:prstGeom prst="rect">
            <a:avLst/>
          </a:prstGeom>
          <a:noFill/>
          <a:ln/>
        </p:spPr>
        <p:txBody>
          <a:bodyPr wrap="square" lIns="0" tIns="0" rIns="0" bIns="0" rtlCol="0" anchor="ctr"/>
          <a:lstStyle/>
          <a:p>
            <a:pPr marL="0" indent="0" algn="l">
              <a:lnSpc>
                <a:spcPts val="2120"/>
              </a:lnSpc>
              <a:buNone/>
            </a:pPr>
            <a:r>
              <a:rPr lang="en-US" sz="1690" dirty="0">
                <a:solidFill>
                  <a:srgbClr val="2E2E2E"/>
                </a:solidFill>
                <a:latin typeface="思源黑体-思源黑体-Medium" pitchFamily="34" charset="0"/>
                <a:ea typeface="思源黑体-思源黑体-Medium" pitchFamily="34" charset="-122"/>
                <a:cs typeface="思源黑体-思源黑体-Medium" pitchFamily="34" charset="-120"/>
              </a:rPr>
              <a:t>IEEE Conference on AI-based Resume Screening &amp; Job Matching, 2020</a:t>
            </a:r>
            <a:endParaRPr lang="en-US" sz="1690" dirty="0"/>
          </a:p>
        </p:txBody>
      </p:sp>
      <p:sp>
        <p:nvSpPr>
          <p:cNvPr id="12" name="Text 3"/>
          <p:cNvSpPr/>
          <p:nvPr/>
        </p:nvSpPr>
        <p:spPr>
          <a:xfrm>
            <a:off x="9345168" y="2761488"/>
            <a:ext cx="1801368" cy="2157984"/>
          </a:xfrm>
          <a:prstGeom prst="rect">
            <a:avLst/>
          </a:prstGeom>
          <a:noFill/>
          <a:ln/>
        </p:spPr>
        <p:txBody>
          <a:bodyPr wrap="square" lIns="0" tIns="0" rIns="0" bIns="0" rtlCol="0" anchor="ctr"/>
          <a:lstStyle/>
          <a:p>
            <a:pPr marL="0" indent="0" algn="l">
              <a:lnSpc>
                <a:spcPts val="2120"/>
              </a:lnSpc>
              <a:buNone/>
            </a:pPr>
            <a:r>
              <a:rPr lang="en-US" sz="1690" dirty="0">
                <a:solidFill>
                  <a:srgbClr val="2E2E2E"/>
                </a:solidFill>
                <a:latin typeface="思源黑体-思源黑体-Medium" pitchFamily="34" charset="0"/>
                <a:ea typeface="思源黑体-思源黑体-Medium" pitchFamily="34" charset="-122"/>
                <a:cs typeface="思源黑体-思源黑体-Medium" pitchFamily="34" charset="-120"/>
              </a:rPr>
              <a:t>Scikit-learn TF-IDF &amp; Cosine Similarity: https://scikit-learn.org/stable/modules/feature_extraction.html</a:t>
            </a:r>
            <a:endParaRPr lang="en-US" sz="1690" dirty="0"/>
          </a:p>
        </p:txBody>
      </p:sp>
      <p:sp>
        <p:nvSpPr>
          <p:cNvPr id="13" name="Text 4"/>
          <p:cNvSpPr/>
          <p:nvPr/>
        </p:nvSpPr>
        <p:spPr>
          <a:xfrm>
            <a:off x="10579608" y="5586984"/>
            <a:ext cx="3035808" cy="813816"/>
          </a:xfrm>
          <a:prstGeom prst="rect">
            <a:avLst/>
          </a:prstGeom>
          <a:noFill/>
          <a:ln/>
        </p:spPr>
        <p:txBody>
          <a:bodyPr wrap="square" lIns="0" tIns="0" rIns="0" bIns="0" rtlCol="0" anchor="ctr"/>
          <a:lstStyle/>
          <a:p>
            <a:pPr marL="0" indent="0" algn="l">
              <a:lnSpc>
                <a:spcPts val="2120"/>
              </a:lnSpc>
              <a:buNone/>
            </a:pPr>
            <a:r>
              <a:rPr lang="en-US" sz="1690" dirty="0">
                <a:solidFill>
                  <a:srgbClr val="2E2E2E"/>
                </a:solidFill>
                <a:latin typeface="思源黑体-思源黑体-Medium" pitchFamily="34" charset="0"/>
                <a:ea typeface="思源黑体-思源黑体-Medium" pitchFamily="34" charset="-122"/>
                <a:cs typeface="思源黑体-思源黑体-Medium" pitchFamily="34" charset="-120"/>
              </a:rPr>
              <a:t>International Journal of Computer Applications: AI in Career Guidance, 2021</a:t>
            </a:r>
            <a:endParaRPr lang="en-US" sz="1690" dirty="0"/>
          </a:p>
        </p:txBody>
      </p:sp>
      <p:sp>
        <p:nvSpPr>
          <p:cNvPr id="14" name="Text 5"/>
          <p:cNvSpPr/>
          <p:nvPr/>
        </p:nvSpPr>
        <p:spPr>
          <a:xfrm>
            <a:off x="11814048" y="2761488"/>
            <a:ext cx="1801368" cy="1078992"/>
          </a:xfrm>
          <a:prstGeom prst="rect">
            <a:avLst/>
          </a:prstGeom>
          <a:noFill/>
          <a:ln/>
        </p:spPr>
        <p:txBody>
          <a:bodyPr wrap="square" lIns="0" tIns="0" rIns="0" bIns="0" rtlCol="0" anchor="ctr"/>
          <a:lstStyle/>
          <a:p>
            <a:pPr marL="0" indent="0" algn="l">
              <a:lnSpc>
                <a:spcPts val="2120"/>
              </a:lnSpc>
              <a:buNone/>
            </a:pPr>
            <a:r>
              <a:rPr lang="en-US" sz="1690" dirty="0">
                <a:solidFill>
                  <a:srgbClr val="2E2E2E"/>
                </a:solidFill>
                <a:latin typeface="思源黑体-思源黑体-Medium" pitchFamily="34" charset="0"/>
                <a:ea typeface="思源黑体-思源黑体-Medium" pitchFamily="34" charset="-122"/>
                <a:cs typeface="思源黑体-思源黑体-Medium" pitchFamily="34" charset="-120"/>
              </a:rPr>
              <a:t>Streamlit Documentation: https://docs.streamlit.io/</a:t>
            </a:r>
            <a:endParaRPr lang="en-US" sz="169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3502152"/>
            <a:ext cx="13048488" cy="978408"/>
          </a:xfrm>
          <a:prstGeom prst="rect">
            <a:avLst/>
          </a:prstGeom>
          <a:noFill/>
          <a:ln/>
        </p:spPr>
        <p:txBody>
          <a:bodyPr wrap="none" lIns="0" tIns="0" rIns="0" bIns="0" rtlCol="0" anchor="ctr"/>
          <a:lstStyle/>
          <a:p>
            <a:pPr marL="0" indent="0" algn="ctr">
              <a:lnSpc>
                <a:spcPts val="7700"/>
              </a:lnSpc>
              <a:buNone/>
            </a:pPr>
            <a:r>
              <a:rPr lang="en-US" sz="6160" dirty="0">
                <a:solidFill>
                  <a:srgbClr val="77D8F2"/>
                </a:solidFill>
                <a:latin typeface="AlibabaPuHuiTi-Alibaba-PuHuiTi" pitchFamily="34" charset="0"/>
                <a:ea typeface="AlibabaPuHuiTi-Alibaba-PuHuiTi" pitchFamily="34" charset="-122"/>
                <a:cs typeface="AlibabaPuHuiTi-Alibaba-PuHuiTi" pitchFamily="34" charset="-120"/>
              </a:rPr>
              <a:t>Thank You</a:t>
            </a:r>
            <a:endParaRPr lang="en-US" sz="616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1353312"/>
            <a:ext cx="13048488" cy="978408"/>
          </a:xfrm>
          <a:prstGeom prst="rect">
            <a:avLst/>
          </a:prstGeom>
          <a:noFill/>
          <a:ln/>
        </p:spPr>
        <p:txBody>
          <a:bodyPr wrap="none" lIns="0" tIns="0" rIns="0" bIns="0" rtlCol="0" anchor="ctr"/>
          <a:lstStyle/>
          <a:p>
            <a:pPr marL="0" indent="0" algn="l">
              <a:lnSpc>
                <a:spcPts val="7700"/>
              </a:lnSpc>
              <a:buNone/>
            </a:pPr>
            <a:r>
              <a:rPr lang="en-US" sz="6160" dirty="0">
                <a:solidFill>
                  <a:srgbClr val="77D8F2"/>
                </a:solidFill>
                <a:latin typeface="AlibabaPuHuiTi-Alibaba-PuHuiTi" pitchFamily="34" charset="0"/>
                <a:ea typeface="AlibabaPuHuiTi-Alibaba-PuHuiTi" pitchFamily="34" charset="-122"/>
                <a:cs typeface="AlibabaPuHuiTi-Alibaba-PuHuiTi" pitchFamily="34" charset="-120"/>
              </a:rPr>
              <a:t>CONTENTS</a:t>
            </a:r>
            <a:endParaRPr lang="en-US" sz="6160" dirty="0"/>
          </a:p>
        </p:txBody>
      </p:sp>
      <p:sp>
        <p:nvSpPr>
          <p:cNvPr id="5" name="Text 1"/>
          <p:cNvSpPr/>
          <p:nvPr/>
        </p:nvSpPr>
        <p:spPr>
          <a:xfrm>
            <a:off x="1024128" y="2816352"/>
            <a:ext cx="2642616" cy="356616"/>
          </a:xfrm>
          <a:prstGeom prst="rect">
            <a:avLst/>
          </a:prstGeom>
          <a:noFill/>
          <a:ln/>
        </p:spPr>
        <p:txBody>
          <a:bodyPr wrap="non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1. Introduction</a:t>
            </a:r>
            <a:endParaRPr lang="en-US" sz="2230" dirty="0"/>
          </a:p>
        </p:txBody>
      </p:sp>
      <p:sp>
        <p:nvSpPr>
          <p:cNvPr id="6" name="Text 2"/>
          <p:cNvSpPr/>
          <p:nvPr/>
        </p:nvSpPr>
        <p:spPr>
          <a:xfrm>
            <a:off x="1024128" y="4206240"/>
            <a:ext cx="2642616" cy="713232"/>
          </a:xfrm>
          <a:prstGeom prst="rect">
            <a:avLst/>
          </a:prstGeom>
          <a:noFill/>
          <a:ln/>
        </p:spPr>
        <p:txBody>
          <a:bodyPr wrap="squar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5. Technology Used</a:t>
            </a:r>
            <a:endParaRPr lang="en-US" sz="2230" dirty="0"/>
          </a:p>
        </p:txBody>
      </p:sp>
      <p:sp>
        <p:nvSpPr>
          <p:cNvPr id="7" name="Text 3"/>
          <p:cNvSpPr/>
          <p:nvPr/>
        </p:nvSpPr>
        <p:spPr>
          <a:xfrm>
            <a:off x="4343400" y="2816352"/>
            <a:ext cx="2642616" cy="713232"/>
          </a:xfrm>
          <a:prstGeom prst="rect">
            <a:avLst/>
          </a:prstGeom>
          <a:noFill/>
          <a:ln/>
        </p:spPr>
        <p:txBody>
          <a:bodyPr wrap="squar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2. Problem Statement</a:t>
            </a:r>
            <a:endParaRPr lang="en-US" sz="2230" dirty="0"/>
          </a:p>
        </p:txBody>
      </p:sp>
      <p:sp>
        <p:nvSpPr>
          <p:cNvPr id="8" name="Text 4"/>
          <p:cNvSpPr/>
          <p:nvPr/>
        </p:nvSpPr>
        <p:spPr>
          <a:xfrm>
            <a:off x="1024128" y="5952744"/>
            <a:ext cx="2642616" cy="713232"/>
          </a:xfrm>
          <a:prstGeom prst="rect">
            <a:avLst/>
          </a:prstGeom>
          <a:noFill/>
          <a:ln/>
        </p:spPr>
        <p:txBody>
          <a:bodyPr wrap="squar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9. Future Enhancements</a:t>
            </a:r>
            <a:endParaRPr lang="en-US" sz="2230" dirty="0"/>
          </a:p>
        </p:txBody>
      </p:sp>
      <p:sp>
        <p:nvSpPr>
          <p:cNvPr id="9" name="Text 5"/>
          <p:cNvSpPr/>
          <p:nvPr/>
        </p:nvSpPr>
        <p:spPr>
          <a:xfrm>
            <a:off x="4343400" y="4206240"/>
            <a:ext cx="2642616" cy="1069848"/>
          </a:xfrm>
          <a:prstGeom prst="rect">
            <a:avLst/>
          </a:prstGeom>
          <a:noFill/>
          <a:ln/>
        </p:spPr>
        <p:txBody>
          <a:bodyPr wrap="squar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6. Implementation Details</a:t>
            </a:r>
            <a:endParaRPr lang="en-US" sz="2230" dirty="0"/>
          </a:p>
        </p:txBody>
      </p:sp>
      <p:sp>
        <p:nvSpPr>
          <p:cNvPr id="10" name="Text 6"/>
          <p:cNvSpPr/>
          <p:nvPr/>
        </p:nvSpPr>
        <p:spPr>
          <a:xfrm>
            <a:off x="4343400" y="5952744"/>
            <a:ext cx="2642616" cy="713232"/>
          </a:xfrm>
          <a:prstGeom prst="rect">
            <a:avLst/>
          </a:prstGeom>
          <a:noFill/>
          <a:ln/>
        </p:spPr>
        <p:txBody>
          <a:bodyPr wrap="squar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10. Research &amp; References</a:t>
            </a:r>
            <a:endParaRPr lang="en-US" sz="2230" dirty="0"/>
          </a:p>
        </p:txBody>
      </p:sp>
      <p:sp>
        <p:nvSpPr>
          <p:cNvPr id="11" name="Text 7"/>
          <p:cNvSpPr/>
          <p:nvPr/>
        </p:nvSpPr>
        <p:spPr>
          <a:xfrm>
            <a:off x="7662672" y="2816352"/>
            <a:ext cx="2642616" cy="356616"/>
          </a:xfrm>
          <a:prstGeom prst="rect">
            <a:avLst/>
          </a:prstGeom>
          <a:noFill/>
          <a:ln/>
        </p:spPr>
        <p:txBody>
          <a:bodyPr wrap="non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3. Solution</a:t>
            </a:r>
            <a:endParaRPr lang="en-US" sz="2230" dirty="0"/>
          </a:p>
        </p:txBody>
      </p:sp>
      <p:sp>
        <p:nvSpPr>
          <p:cNvPr id="12" name="Text 8"/>
          <p:cNvSpPr/>
          <p:nvPr/>
        </p:nvSpPr>
        <p:spPr>
          <a:xfrm>
            <a:off x="7662672" y="4206240"/>
            <a:ext cx="2642616" cy="713232"/>
          </a:xfrm>
          <a:prstGeom prst="rect">
            <a:avLst/>
          </a:prstGeom>
          <a:noFill/>
          <a:ln/>
        </p:spPr>
        <p:txBody>
          <a:bodyPr wrap="squar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7. Results &amp; Analysis</a:t>
            </a:r>
            <a:endParaRPr lang="en-US" sz="2230" dirty="0"/>
          </a:p>
        </p:txBody>
      </p:sp>
      <p:sp>
        <p:nvSpPr>
          <p:cNvPr id="13" name="Text 9"/>
          <p:cNvSpPr/>
          <p:nvPr/>
        </p:nvSpPr>
        <p:spPr>
          <a:xfrm>
            <a:off x="10972800" y="2816352"/>
            <a:ext cx="2642616" cy="356616"/>
          </a:xfrm>
          <a:prstGeom prst="rect">
            <a:avLst/>
          </a:prstGeom>
          <a:noFill/>
          <a:ln/>
        </p:spPr>
        <p:txBody>
          <a:bodyPr wrap="non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4. Objectives</a:t>
            </a:r>
            <a:endParaRPr lang="en-US" sz="2230" dirty="0"/>
          </a:p>
        </p:txBody>
      </p:sp>
      <p:sp>
        <p:nvSpPr>
          <p:cNvPr id="14" name="Text 10"/>
          <p:cNvSpPr/>
          <p:nvPr/>
        </p:nvSpPr>
        <p:spPr>
          <a:xfrm>
            <a:off x="10972800" y="4206240"/>
            <a:ext cx="2642616" cy="356616"/>
          </a:xfrm>
          <a:prstGeom prst="rect">
            <a:avLst/>
          </a:prstGeom>
          <a:noFill/>
          <a:ln/>
        </p:spPr>
        <p:txBody>
          <a:bodyPr wrap="non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8. Conclusion</a:t>
            </a:r>
            <a:endParaRPr lang="en-US" sz="22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sp>
        <p:nvSpPr>
          <p:cNvPr id="4" name="Text 0"/>
          <p:cNvSpPr/>
          <p:nvPr/>
        </p:nvSpPr>
        <p:spPr>
          <a:xfrm>
            <a:off x="795528" y="3968496"/>
            <a:ext cx="13048488" cy="713232"/>
          </a:xfrm>
          <a:prstGeom prst="rect">
            <a:avLst/>
          </a:prstGeom>
          <a:noFill/>
          <a:ln/>
        </p:spPr>
        <p:txBody>
          <a:bodyPr wrap="none" lIns="0" tIns="0" rIns="0" bIns="0" rtlCol="0" anchor="ctr"/>
          <a:lstStyle/>
          <a:p>
            <a:pPr marL="0" indent="0" algn="l">
              <a:lnSpc>
                <a:spcPts val="5580"/>
              </a:lnSpc>
              <a:buNone/>
            </a:pPr>
            <a:r>
              <a:rPr lang="en-US" sz="4460" dirty="0">
                <a:solidFill>
                  <a:srgbClr val="77D8F2"/>
                </a:solidFill>
                <a:latin typeface="AlibabaPuHuiTi-Alibaba-PuHuiTi" pitchFamily="34" charset="0"/>
                <a:ea typeface="AlibabaPuHuiTi-Alibaba-PuHuiTi" pitchFamily="34" charset="-122"/>
                <a:cs typeface="AlibabaPuHuiTi-Alibaba-PuHuiTi" pitchFamily="34" charset="-120"/>
              </a:rPr>
              <a:t>1. Introduction</a:t>
            </a:r>
            <a:endParaRPr lang="en-US" sz="4460" dirty="0"/>
          </a:p>
        </p:txBody>
      </p:sp>
      <p:sp>
        <p:nvSpPr>
          <p:cNvPr id="5" name="Text 1"/>
          <p:cNvSpPr/>
          <p:nvPr/>
        </p:nvSpPr>
        <p:spPr>
          <a:xfrm>
            <a:off x="795528" y="4928616"/>
            <a:ext cx="13048488" cy="1417320"/>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Career choice is a crucial decision for every student, yet many struggle due to limited guidance and awareness. The Career Guidance Tool aims to provide personalized career recommendations using Artificial Intelligence (AI) and Natural Language Processing (NLP). By analyzing a student’s resume, skills, and interests, the system suggests the most suitable career paths and job roles. The main objective is to bridge the gap between education and employability, empowering students to make informed career decisions.</a:t>
            </a:r>
            <a:endParaRPr lang="en-US" sz="17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760720" y="3374136"/>
            <a:ext cx="8101584" cy="1298448"/>
          </a:xfrm>
          <a:prstGeom prst="rect">
            <a:avLst/>
          </a:prstGeom>
        </p:spPr>
      </p:pic>
      <p:pic>
        <p:nvPicPr>
          <p:cNvPr id="5" name="Image 3" descr="preencoded.png"/>
          <p:cNvPicPr>
            <a:picLocks noChangeAspect="1"/>
          </p:cNvPicPr>
          <p:nvPr/>
        </p:nvPicPr>
        <p:blipFill>
          <a:blip r:embed="rId5"/>
          <a:stretch>
            <a:fillRect/>
          </a:stretch>
        </p:blipFill>
        <p:spPr>
          <a:xfrm>
            <a:off x="5760720" y="4855464"/>
            <a:ext cx="8101584" cy="1298448"/>
          </a:xfrm>
          <a:prstGeom prst="rect">
            <a:avLst/>
          </a:prstGeom>
        </p:spPr>
      </p:pic>
      <p:pic>
        <p:nvPicPr>
          <p:cNvPr id="6" name="Image 4" descr="preencoded.png"/>
          <p:cNvPicPr>
            <a:picLocks noChangeAspect="1"/>
          </p:cNvPicPr>
          <p:nvPr/>
        </p:nvPicPr>
        <p:blipFill>
          <a:blip r:embed="rId6"/>
          <a:stretch>
            <a:fillRect/>
          </a:stretch>
        </p:blipFill>
        <p:spPr>
          <a:xfrm>
            <a:off x="5760720" y="6345936"/>
            <a:ext cx="8101584" cy="1033272"/>
          </a:xfrm>
          <a:prstGeom prst="rect">
            <a:avLst/>
          </a:prstGeom>
        </p:spPr>
      </p:pic>
      <p:sp>
        <p:nvSpPr>
          <p:cNvPr id="7" name="Text 0"/>
          <p:cNvSpPr/>
          <p:nvPr/>
        </p:nvSpPr>
        <p:spPr>
          <a:xfrm>
            <a:off x="5769864" y="886968"/>
            <a:ext cx="8074152" cy="676656"/>
          </a:xfrm>
          <a:prstGeom prst="rect">
            <a:avLst/>
          </a:prstGeom>
          <a:noFill/>
          <a:ln/>
        </p:spPr>
        <p:txBody>
          <a:bodyPr wrap="none" lIns="0" tIns="0" rIns="0" bIns="0" rtlCol="0" anchor="ctr"/>
          <a:lstStyle/>
          <a:p>
            <a:pPr marL="0" indent="0" algn="l">
              <a:lnSpc>
                <a:spcPts val="5300"/>
              </a:lnSpc>
              <a:buNone/>
            </a:pPr>
            <a:r>
              <a:rPr lang="en-US" sz="4240" dirty="0">
                <a:solidFill>
                  <a:srgbClr val="77D8F2"/>
                </a:solidFill>
                <a:latin typeface="AlibabaPuHuiTi-Alibaba-PuHuiTi" pitchFamily="34" charset="0"/>
                <a:ea typeface="AlibabaPuHuiTi-Alibaba-PuHuiTi" pitchFamily="34" charset="-122"/>
                <a:cs typeface="AlibabaPuHuiTi-Alibaba-PuHuiTi" pitchFamily="34" charset="-120"/>
              </a:rPr>
              <a:t>2. Problem Statement</a:t>
            </a:r>
            <a:endParaRPr lang="en-US" sz="4240" dirty="0"/>
          </a:p>
        </p:txBody>
      </p:sp>
      <p:sp>
        <p:nvSpPr>
          <p:cNvPr id="8" name="Text 1"/>
          <p:cNvSpPr/>
          <p:nvPr/>
        </p:nvSpPr>
        <p:spPr>
          <a:xfrm>
            <a:off x="5769864" y="1801368"/>
            <a:ext cx="8074152" cy="1353312"/>
          </a:xfrm>
          <a:prstGeom prst="rect">
            <a:avLst/>
          </a:prstGeom>
          <a:noFill/>
          <a:ln/>
        </p:spPr>
        <p:txBody>
          <a:bodyPr wrap="square" lIns="0" tIns="0" rIns="0" bIns="0" rtlCol="0" anchor="ctr"/>
          <a:lstStyle/>
          <a:p>
            <a:pPr marL="0" indent="0" algn="l">
              <a:lnSpc>
                <a:spcPts val="5300"/>
              </a:lnSpc>
              <a:buNone/>
            </a:pPr>
            <a:r>
              <a:rPr lang="en-US" sz="4240" dirty="0">
                <a:solidFill>
                  <a:srgbClr val="77D8F2"/>
                </a:solidFill>
                <a:latin typeface="AlibabaPuHuiTi-Alibaba-PuHuiTi" pitchFamily="34" charset="0"/>
                <a:ea typeface="AlibabaPuHuiTi-Alibaba-PuHuiTi" pitchFamily="34" charset="-122"/>
                <a:cs typeface="AlibabaPuHuiTi-Alibaba-PuHuiTi" pitchFamily="34" charset="-120"/>
              </a:rPr>
              <a:t>Issues Faced by Students and Graduates</a:t>
            </a:r>
            <a:endParaRPr lang="en-US" sz="4240" dirty="0"/>
          </a:p>
        </p:txBody>
      </p:sp>
      <p:sp>
        <p:nvSpPr>
          <p:cNvPr id="9" name="Text 2"/>
          <p:cNvSpPr/>
          <p:nvPr/>
        </p:nvSpPr>
        <p:spPr>
          <a:xfrm>
            <a:off x="5998464" y="3621024"/>
            <a:ext cx="7616952" cy="813816"/>
          </a:xfrm>
          <a:prstGeom prst="rect">
            <a:avLst/>
          </a:prstGeom>
          <a:noFill/>
          <a:ln/>
        </p:spPr>
        <p:txBody>
          <a:bodyPr wrap="square" lIns="0" tIns="0" rIns="0" bIns="0" rtlCol="0" anchor="ctr"/>
          <a:lstStyle/>
          <a:p>
            <a:pPr marL="0" indent="0" algn="l">
              <a:lnSpc>
                <a:spcPts val="2120"/>
              </a:lnSpc>
              <a:buNone/>
            </a:pPr>
            <a:r>
              <a:rPr lang="en-US" sz="1690" dirty="0">
                <a:solidFill>
                  <a:srgbClr val="2E2E2E"/>
                </a:solidFill>
                <a:latin typeface="思源黑体-思源黑体-Medium" pitchFamily="34" charset="0"/>
                <a:ea typeface="思源黑体-思源黑体-Medium" pitchFamily="34" charset="-122"/>
                <a:cs typeface="思源黑体-思源黑体-Medium" pitchFamily="34" charset="-120"/>
              </a:rPr>
              <a:t>Students and fresh graduates struggle to know which role suits them: Most students are unaware of their strengths or weaknesses in terms of professional skills.</a:t>
            </a:r>
            <a:endParaRPr lang="en-US" sz="1690" dirty="0"/>
          </a:p>
        </p:txBody>
      </p:sp>
      <p:sp>
        <p:nvSpPr>
          <p:cNvPr id="10" name="Text 3"/>
          <p:cNvSpPr/>
          <p:nvPr/>
        </p:nvSpPr>
        <p:spPr>
          <a:xfrm>
            <a:off x="5998464" y="5102352"/>
            <a:ext cx="7616952" cy="813816"/>
          </a:xfrm>
          <a:prstGeom prst="rect">
            <a:avLst/>
          </a:prstGeom>
          <a:noFill/>
          <a:ln/>
        </p:spPr>
        <p:txBody>
          <a:bodyPr wrap="square" lIns="0" tIns="0" rIns="0" bIns="0" rtlCol="0" anchor="ctr"/>
          <a:lstStyle/>
          <a:p>
            <a:pPr marL="0" indent="0" algn="l">
              <a:lnSpc>
                <a:spcPts val="2120"/>
              </a:lnSpc>
              <a:buNone/>
            </a:pPr>
            <a:r>
              <a:rPr lang="en-US" sz="1690" dirty="0">
                <a:solidFill>
                  <a:srgbClr val="2E2E2E"/>
                </a:solidFill>
                <a:latin typeface="思源黑体-思源黑体-Medium" pitchFamily="34" charset="0"/>
                <a:ea typeface="思源黑体-思源黑体-Medium" pitchFamily="34" charset="-122"/>
                <a:cs typeface="思源黑体-思源黑体-Medium" pitchFamily="34" charset="-120"/>
              </a:rPr>
              <a:t>Recruiters spend time manually screening resumes: HR teams often receive hundreds of resumes, and manual screening is time-consuming and inconsistent.</a:t>
            </a:r>
            <a:endParaRPr lang="en-US" sz="1690" dirty="0"/>
          </a:p>
        </p:txBody>
      </p:sp>
      <p:sp>
        <p:nvSpPr>
          <p:cNvPr id="11" name="Text 4"/>
          <p:cNvSpPr/>
          <p:nvPr/>
        </p:nvSpPr>
        <p:spPr>
          <a:xfrm>
            <a:off x="5998464" y="6583680"/>
            <a:ext cx="7616952" cy="539496"/>
          </a:xfrm>
          <a:prstGeom prst="rect">
            <a:avLst/>
          </a:prstGeom>
          <a:noFill/>
          <a:ln/>
        </p:spPr>
        <p:txBody>
          <a:bodyPr wrap="square" lIns="0" tIns="0" rIns="0" bIns="0" rtlCol="0" anchor="ctr"/>
          <a:lstStyle/>
          <a:p>
            <a:pPr marL="0" indent="0" algn="l">
              <a:lnSpc>
                <a:spcPts val="2120"/>
              </a:lnSpc>
              <a:buNone/>
            </a:pPr>
            <a:r>
              <a:rPr lang="en-US" sz="1690" dirty="0">
                <a:solidFill>
                  <a:srgbClr val="2E2E2E"/>
                </a:solidFill>
                <a:latin typeface="思源黑体-思源黑体-Medium" pitchFamily="34" charset="0"/>
                <a:ea typeface="思源黑体-思源黑体-Medium" pitchFamily="34" charset="-122"/>
                <a:cs typeface="思源黑体-思源黑体-Medium" pitchFamily="34" charset="-120"/>
              </a:rPr>
              <a:t>Lack of personalized skill improvement guidance: Candidates do not know which skills they need to improve to fit their desired roles.</a:t>
            </a:r>
            <a:endParaRPr lang="en-US" sz="169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pic>
        <p:nvPicPr>
          <p:cNvPr id="4" name="Image 2" descr="preencoded.png"/>
          <p:cNvPicPr>
            <a:picLocks noChangeAspect="1"/>
          </p:cNvPicPr>
          <p:nvPr/>
        </p:nvPicPr>
        <p:blipFill>
          <a:blip r:embed="rId5"/>
          <a:stretch>
            <a:fillRect/>
          </a:stretch>
        </p:blipFill>
        <p:spPr>
          <a:xfrm>
            <a:off x="786384" y="4754880"/>
            <a:ext cx="3127248" cy="2560320"/>
          </a:xfrm>
          <a:prstGeom prst="rect">
            <a:avLst/>
          </a:prstGeom>
        </p:spPr>
      </p:pic>
      <p:pic>
        <p:nvPicPr>
          <p:cNvPr id="5" name="Image 3" descr="preencoded.png"/>
          <p:cNvPicPr>
            <a:picLocks noChangeAspect="1"/>
          </p:cNvPicPr>
          <p:nvPr/>
        </p:nvPicPr>
        <p:blipFill>
          <a:blip r:embed="rId5"/>
          <a:stretch>
            <a:fillRect/>
          </a:stretch>
        </p:blipFill>
        <p:spPr>
          <a:xfrm>
            <a:off x="4096512" y="4754880"/>
            <a:ext cx="3127248" cy="2560320"/>
          </a:xfrm>
          <a:prstGeom prst="rect">
            <a:avLst/>
          </a:prstGeom>
        </p:spPr>
      </p:pic>
      <p:pic>
        <p:nvPicPr>
          <p:cNvPr id="6" name="Image 4" descr="preencoded.png"/>
          <p:cNvPicPr>
            <a:picLocks noChangeAspect="1"/>
          </p:cNvPicPr>
          <p:nvPr/>
        </p:nvPicPr>
        <p:blipFill>
          <a:blip r:embed="rId5"/>
          <a:stretch>
            <a:fillRect/>
          </a:stretch>
        </p:blipFill>
        <p:spPr>
          <a:xfrm>
            <a:off x="7415784" y="4754880"/>
            <a:ext cx="3127248" cy="2560320"/>
          </a:xfrm>
          <a:prstGeom prst="rect">
            <a:avLst/>
          </a:prstGeom>
        </p:spPr>
      </p:pic>
      <p:pic>
        <p:nvPicPr>
          <p:cNvPr id="7" name="Image 5" descr="preencoded.png"/>
          <p:cNvPicPr>
            <a:picLocks noChangeAspect="1"/>
          </p:cNvPicPr>
          <p:nvPr/>
        </p:nvPicPr>
        <p:blipFill>
          <a:blip r:embed="rId6"/>
          <a:stretch>
            <a:fillRect/>
          </a:stretch>
        </p:blipFill>
        <p:spPr>
          <a:xfrm>
            <a:off x="10735056" y="4754880"/>
            <a:ext cx="3127248" cy="2560320"/>
          </a:xfrm>
          <a:prstGeom prst="rect">
            <a:avLst/>
          </a:prstGeom>
        </p:spPr>
      </p:pic>
      <p:pic>
        <p:nvPicPr>
          <p:cNvPr id="8" name="Image 6" descr="preencoded.png"/>
          <p:cNvPicPr>
            <a:picLocks noChangeAspect="1"/>
          </p:cNvPicPr>
          <p:nvPr/>
        </p:nvPicPr>
        <p:blipFill>
          <a:blip r:embed="rId7"/>
          <a:stretch>
            <a:fillRect/>
          </a:stretch>
        </p:blipFill>
        <p:spPr>
          <a:xfrm>
            <a:off x="1042416" y="5925312"/>
            <a:ext cx="2615184" cy="1133856"/>
          </a:xfrm>
          <a:prstGeom prst="rect">
            <a:avLst/>
          </a:prstGeom>
        </p:spPr>
      </p:pic>
      <p:pic>
        <p:nvPicPr>
          <p:cNvPr id="9" name="Image 7" descr="preencoded.png"/>
          <p:cNvPicPr>
            <a:picLocks noChangeAspect="1"/>
          </p:cNvPicPr>
          <p:nvPr/>
        </p:nvPicPr>
        <p:blipFill>
          <a:blip r:embed="rId7"/>
          <a:stretch>
            <a:fillRect/>
          </a:stretch>
        </p:blipFill>
        <p:spPr>
          <a:xfrm>
            <a:off x="4361688" y="5925312"/>
            <a:ext cx="2615184" cy="1133856"/>
          </a:xfrm>
          <a:prstGeom prst="rect">
            <a:avLst/>
          </a:prstGeom>
        </p:spPr>
      </p:pic>
      <p:pic>
        <p:nvPicPr>
          <p:cNvPr id="10" name="Image 8" descr="preencoded.png"/>
          <p:cNvPicPr>
            <a:picLocks noChangeAspect="1"/>
          </p:cNvPicPr>
          <p:nvPr/>
        </p:nvPicPr>
        <p:blipFill>
          <a:blip r:embed="rId7"/>
          <a:stretch>
            <a:fillRect/>
          </a:stretch>
        </p:blipFill>
        <p:spPr>
          <a:xfrm>
            <a:off x="7671816" y="5925312"/>
            <a:ext cx="2615184" cy="1133856"/>
          </a:xfrm>
          <a:prstGeom prst="rect">
            <a:avLst/>
          </a:prstGeom>
        </p:spPr>
      </p:pic>
      <p:pic>
        <p:nvPicPr>
          <p:cNvPr id="11" name="Image 9" descr="preencoded.png"/>
          <p:cNvPicPr>
            <a:picLocks noChangeAspect="1"/>
          </p:cNvPicPr>
          <p:nvPr/>
        </p:nvPicPr>
        <p:blipFill>
          <a:blip r:embed="rId7"/>
          <a:stretch>
            <a:fillRect/>
          </a:stretch>
        </p:blipFill>
        <p:spPr>
          <a:xfrm>
            <a:off x="10991088" y="5925312"/>
            <a:ext cx="2615184" cy="1133856"/>
          </a:xfrm>
          <a:prstGeom prst="rect">
            <a:avLst/>
          </a:prstGeom>
        </p:spPr>
      </p:pic>
      <p:pic>
        <p:nvPicPr>
          <p:cNvPr id="12" name="Image 10" descr="preencoded.png"/>
          <p:cNvPicPr>
            <a:picLocks noChangeAspect="1"/>
          </p:cNvPicPr>
          <p:nvPr/>
        </p:nvPicPr>
        <p:blipFill>
          <a:blip r:embed="rId8"/>
          <a:stretch>
            <a:fillRect/>
          </a:stretch>
        </p:blipFill>
        <p:spPr>
          <a:xfrm>
            <a:off x="1024128" y="5001768"/>
            <a:ext cx="713232" cy="713232"/>
          </a:xfrm>
          <a:prstGeom prst="rect">
            <a:avLst/>
          </a:prstGeom>
        </p:spPr>
      </p:pic>
      <p:pic>
        <p:nvPicPr>
          <p:cNvPr id="13" name="Image 11" descr="preencoded.png"/>
          <p:cNvPicPr>
            <a:picLocks noChangeAspect="1"/>
          </p:cNvPicPr>
          <p:nvPr/>
        </p:nvPicPr>
        <p:blipFill>
          <a:blip r:embed="rId8"/>
          <a:stretch>
            <a:fillRect/>
          </a:stretch>
        </p:blipFill>
        <p:spPr>
          <a:xfrm>
            <a:off x="4343400" y="5001768"/>
            <a:ext cx="713232" cy="713232"/>
          </a:xfrm>
          <a:prstGeom prst="rect">
            <a:avLst/>
          </a:prstGeom>
        </p:spPr>
      </p:pic>
      <p:pic>
        <p:nvPicPr>
          <p:cNvPr id="14" name="Image 12" descr="preencoded.png"/>
          <p:cNvPicPr>
            <a:picLocks noChangeAspect="1"/>
          </p:cNvPicPr>
          <p:nvPr/>
        </p:nvPicPr>
        <p:blipFill>
          <a:blip r:embed="rId8"/>
          <a:stretch>
            <a:fillRect/>
          </a:stretch>
        </p:blipFill>
        <p:spPr>
          <a:xfrm>
            <a:off x="7662672" y="5001768"/>
            <a:ext cx="713232" cy="713232"/>
          </a:xfrm>
          <a:prstGeom prst="rect">
            <a:avLst/>
          </a:prstGeom>
        </p:spPr>
      </p:pic>
      <p:pic>
        <p:nvPicPr>
          <p:cNvPr id="15" name="Image 13" descr="preencoded.png"/>
          <p:cNvPicPr>
            <a:picLocks noChangeAspect="1"/>
          </p:cNvPicPr>
          <p:nvPr/>
        </p:nvPicPr>
        <p:blipFill>
          <a:blip r:embed="rId8"/>
          <a:stretch>
            <a:fillRect/>
          </a:stretch>
        </p:blipFill>
        <p:spPr>
          <a:xfrm>
            <a:off x="10972800" y="5001768"/>
            <a:ext cx="713232" cy="713232"/>
          </a:xfrm>
          <a:prstGeom prst="rect">
            <a:avLst/>
          </a:prstGeom>
        </p:spPr>
      </p:pic>
      <p:sp>
        <p:nvSpPr>
          <p:cNvPr id="16" name="Text 0"/>
          <p:cNvSpPr/>
          <p:nvPr/>
        </p:nvSpPr>
        <p:spPr>
          <a:xfrm>
            <a:off x="795528" y="3273552"/>
            <a:ext cx="13048488" cy="713232"/>
          </a:xfrm>
          <a:prstGeom prst="rect">
            <a:avLst/>
          </a:prstGeom>
          <a:noFill/>
          <a:ln/>
        </p:spPr>
        <p:txBody>
          <a:bodyPr wrap="none" lIns="0" tIns="0" rIns="0" bIns="0" rtlCol="0" anchor="ctr"/>
          <a:lstStyle/>
          <a:p>
            <a:pPr marL="0" indent="0" algn="l">
              <a:lnSpc>
                <a:spcPts val="5580"/>
              </a:lnSpc>
              <a:buNone/>
            </a:pPr>
            <a:r>
              <a:rPr lang="en-US" sz="4460" dirty="0">
                <a:solidFill>
                  <a:srgbClr val="77D8F2"/>
                </a:solidFill>
                <a:latin typeface="AlibabaPuHuiTi-Alibaba-PuHuiTi" pitchFamily="34" charset="0"/>
                <a:ea typeface="AlibabaPuHuiTi-Alibaba-PuHuiTi" pitchFamily="34" charset="-122"/>
                <a:cs typeface="AlibabaPuHuiTi-Alibaba-PuHuiTi" pitchFamily="34" charset="-120"/>
              </a:rPr>
              <a:t>3. Solution</a:t>
            </a:r>
            <a:endParaRPr lang="en-US" sz="4460" dirty="0"/>
          </a:p>
        </p:txBody>
      </p:sp>
      <p:sp>
        <p:nvSpPr>
          <p:cNvPr id="17" name="Text 1"/>
          <p:cNvSpPr/>
          <p:nvPr/>
        </p:nvSpPr>
        <p:spPr>
          <a:xfrm>
            <a:off x="795528" y="4233672"/>
            <a:ext cx="13048488" cy="283464"/>
          </a:xfrm>
          <a:prstGeom prst="rect">
            <a:avLst/>
          </a:prstGeom>
          <a:noFill/>
          <a:ln/>
        </p:spPr>
        <p:txBody>
          <a:bodyPr wrap="non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The proposed solution is an AI-powered Career Guidance Tool that:</a:t>
            </a:r>
            <a:endParaRPr lang="en-US" sz="1780" dirty="0"/>
          </a:p>
        </p:txBody>
      </p:sp>
      <p:sp>
        <p:nvSpPr>
          <p:cNvPr id="18" name="Text 2"/>
          <p:cNvSpPr/>
          <p:nvPr/>
        </p:nvSpPr>
        <p:spPr>
          <a:xfrm>
            <a:off x="1289304" y="5138928"/>
            <a:ext cx="192024" cy="438912"/>
          </a:xfrm>
          <a:prstGeom prst="rect">
            <a:avLst/>
          </a:prstGeom>
          <a:noFill/>
          <a:ln/>
        </p:spPr>
        <p:txBody>
          <a:bodyPr wrap="none" lIns="0" tIns="0" rIns="0" bIns="0" rtlCol="0" anchor="ctr"/>
          <a:lstStyle/>
          <a:p>
            <a:pPr marL="0" indent="0" algn="l">
              <a:lnSpc>
                <a:spcPts val="2890"/>
              </a:lnSpc>
              <a:buNone/>
            </a:pPr>
            <a:r>
              <a:rPr lang="en-US" sz="2410" dirty="0">
                <a:solidFill>
                  <a:srgbClr val="050505"/>
                </a:solidFill>
                <a:latin typeface="思源黑体-思源黑体-Medium" pitchFamily="34" charset="0"/>
                <a:ea typeface="思源黑体-思源黑体-Medium" pitchFamily="34" charset="-122"/>
                <a:cs typeface="思源黑体-思源黑体-Medium" pitchFamily="34" charset="-120"/>
              </a:rPr>
              <a:t>1</a:t>
            </a:r>
            <a:endParaRPr lang="en-US" sz="2410" dirty="0"/>
          </a:p>
        </p:txBody>
      </p:sp>
      <p:sp>
        <p:nvSpPr>
          <p:cNvPr id="19" name="Text 3"/>
          <p:cNvSpPr/>
          <p:nvPr/>
        </p:nvSpPr>
        <p:spPr>
          <a:xfrm>
            <a:off x="1042416" y="5925312"/>
            <a:ext cx="2615184" cy="1133856"/>
          </a:xfrm>
          <a:prstGeom prst="rect">
            <a:avLst/>
          </a:prstGeom>
          <a:noFill/>
          <a:ln/>
        </p:spPr>
        <p:txBody>
          <a:bodyPr wrap="square" lIns="0" tIns="0" rIns="0" bIns="0" rtlCol="0" anchor="ctr"/>
          <a:lstStyle/>
          <a:p>
            <a:pPr marL="0" indent="0" algn="l">
              <a:lnSpc>
                <a:spcPts val="2230"/>
              </a:lnSpc>
              <a:buNone/>
            </a:pPr>
            <a:r>
              <a:rPr lang="en-US" sz="1780" dirty="0">
                <a:solidFill>
                  <a:srgbClr val="2E2E2E"/>
                </a:solidFill>
                <a:latin typeface="思源黑体-思源黑体-Medium" pitchFamily="34" charset="0"/>
                <a:ea typeface="思源黑体-思源黑体-Medium" pitchFamily="34" charset="-122"/>
                <a:cs typeface="思源黑体-思源黑体-Medium" pitchFamily="34" charset="-120"/>
              </a:rPr>
              <a:t>Analyzes resumes (PDF/DOCX) and extracts candidate information.</a:t>
            </a:r>
            <a:endParaRPr lang="en-US" sz="1780" dirty="0"/>
          </a:p>
        </p:txBody>
      </p:sp>
      <p:sp>
        <p:nvSpPr>
          <p:cNvPr id="20" name="Text 4"/>
          <p:cNvSpPr/>
          <p:nvPr/>
        </p:nvSpPr>
        <p:spPr>
          <a:xfrm>
            <a:off x="4608576" y="5138928"/>
            <a:ext cx="192024" cy="438912"/>
          </a:xfrm>
          <a:prstGeom prst="rect">
            <a:avLst/>
          </a:prstGeom>
          <a:noFill/>
          <a:ln/>
        </p:spPr>
        <p:txBody>
          <a:bodyPr wrap="none" lIns="0" tIns="0" rIns="0" bIns="0" rtlCol="0" anchor="ctr"/>
          <a:lstStyle/>
          <a:p>
            <a:pPr marL="0" indent="0" algn="l">
              <a:lnSpc>
                <a:spcPts val="2890"/>
              </a:lnSpc>
              <a:buNone/>
            </a:pPr>
            <a:r>
              <a:rPr lang="en-US" sz="2410" dirty="0">
                <a:solidFill>
                  <a:srgbClr val="050505"/>
                </a:solidFill>
                <a:latin typeface="思源黑体-思源黑体-Medium" pitchFamily="34" charset="0"/>
                <a:ea typeface="思源黑体-思源黑体-Medium" pitchFamily="34" charset="-122"/>
                <a:cs typeface="思源黑体-思源黑体-Medium" pitchFamily="34" charset="-120"/>
              </a:rPr>
              <a:t>2</a:t>
            </a:r>
            <a:endParaRPr lang="en-US" sz="2410" dirty="0"/>
          </a:p>
        </p:txBody>
      </p:sp>
      <p:sp>
        <p:nvSpPr>
          <p:cNvPr id="21" name="Text 5"/>
          <p:cNvSpPr/>
          <p:nvPr/>
        </p:nvSpPr>
        <p:spPr>
          <a:xfrm>
            <a:off x="4361688" y="5925312"/>
            <a:ext cx="2615184" cy="850392"/>
          </a:xfrm>
          <a:prstGeom prst="rect">
            <a:avLst/>
          </a:prstGeom>
          <a:noFill/>
          <a:ln/>
        </p:spPr>
        <p:txBody>
          <a:bodyPr wrap="square" lIns="0" tIns="0" rIns="0" bIns="0" rtlCol="0" anchor="ctr"/>
          <a:lstStyle/>
          <a:p>
            <a:pPr marL="0" indent="0" algn="l">
              <a:lnSpc>
                <a:spcPts val="2230"/>
              </a:lnSpc>
              <a:buNone/>
            </a:pPr>
            <a:r>
              <a:rPr lang="en-US" sz="1780" dirty="0">
                <a:solidFill>
                  <a:srgbClr val="2E2E2E"/>
                </a:solidFill>
                <a:latin typeface="思源黑体-思源黑体-Medium" pitchFamily="34" charset="0"/>
                <a:ea typeface="思源黑体-思源黑体-Medium" pitchFamily="34" charset="-122"/>
                <a:cs typeface="思源黑体-思源黑体-Medium" pitchFamily="34" charset="-120"/>
              </a:rPr>
              <a:t>Suggests the most suitable job role based on skills.</a:t>
            </a:r>
            <a:endParaRPr lang="en-US" sz="1780" dirty="0"/>
          </a:p>
        </p:txBody>
      </p:sp>
      <p:sp>
        <p:nvSpPr>
          <p:cNvPr id="22" name="Text 6"/>
          <p:cNvSpPr/>
          <p:nvPr/>
        </p:nvSpPr>
        <p:spPr>
          <a:xfrm>
            <a:off x="7918704" y="5138928"/>
            <a:ext cx="192024" cy="438912"/>
          </a:xfrm>
          <a:prstGeom prst="rect">
            <a:avLst/>
          </a:prstGeom>
          <a:noFill/>
          <a:ln/>
        </p:spPr>
        <p:txBody>
          <a:bodyPr wrap="none" lIns="0" tIns="0" rIns="0" bIns="0" rtlCol="0" anchor="ctr"/>
          <a:lstStyle/>
          <a:p>
            <a:pPr marL="0" indent="0" algn="l">
              <a:lnSpc>
                <a:spcPts val="2890"/>
              </a:lnSpc>
              <a:buNone/>
            </a:pPr>
            <a:r>
              <a:rPr lang="en-US" sz="2410" dirty="0">
                <a:solidFill>
                  <a:srgbClr val="050505"/>
                </a:solidFill>
                <a:latin typeface="思源黑体-思源黑体-Medium" pitchFamily="34" charset="0"/>
                <a:ea typeface="思源黑体-思源黑体-Medium" pitchFamily="34" charset="-122"/>
                <a:cs typeface="思源黑体-思源黑体-Medium" pitchFamily="34" charset="-120"/>
              </a:rPr>
              <a:t>3</a:t>
            </a:r>
            <a:endParaRPr lang="en-US" sz="2410" dirty="0"/>
          </a:p>
        </p:txBody>
      </p:sp>
      <p:sp>
        <p:nvSpPr>
          <p:cNvPr id="23" name="Text 7"/>
          <p:cNvSpPr/>
          <p:nvPr/>
        </p:nvSpPr>
        <p:spPr>
          <a:xfrm>
            <a:off x="7671816" y="5925312"/>
            <a:ext cx="2615184" cy="566928"/>
          </a:xfrm>
          <a:prstGeom prst="rect">
            <a:avLst/>
          </a:prstGeom>
          <a:noFill/>
          <a:ln/>
        </p:spPr>
        <p:txBody>
          <a:bodyPr wrap="square" lIns="0" tIns="0" rIns="0" bIns="0" rtlCol="0" anchor="ctr"/>
          <a:lstStyle/>
          <a:p>
            <a:pPr marL="0" indent="0" algn="l">
              <a:lnSpc>
                <a:spcPts val="2230"/>
              </a:lnSpc>
              <a:buNone/>
            </a:pPr>
            <a:r>
              <a:rPr lang="en-US" sz="1780" dirty="0">
                <a:solidFill>
                  <a:srgbClr val="2E2E2E"/>
                </a:solidFill>
                <a:latin typeface="思源黑体-思源黑体-Medium" pitchFamily="34" charset="0"/>
                <a:ea typeface="思源黑体-思源黑体-Medium" pitchFamily="34" charset="-122"/>
                <a:cs typeface="思源黑体-思源黑体-Medium" pitchFamily="34" charset="-120"/>
              </a:rPr>
              <a:t>Provides personalized tips to improve skills.</a:t>
            </a:r>
            <a:endParaRPr lang="en-US" sz="1780" dirty="0"/>
          </a:p>
        </p:txBody>
      </p:sp>
      <p:sp>
        <p:nvSpPr>
          <p:cNvPr id="24" name="Text 8"/>
          <p:cNvSpPr/>
          <p:nvPr/>
        </p:nvSpPr>
        <p:spPr>
          <a:xfrm>
            <a:off x="11237976" y="5138928"/>
            <a:ext cx="192024" cy="438912"/>
          </a:xfrm>
          <a:prstGeom prst="rect">
            <a:avLst/>
          </a:prstGeom>
          <a:noFill/>
          <a:ln/>
        </p:spPr>
        <p:txBody>
          <a:bodyPr wrap="none" lIns="0" tIns="0" rIns="0" bIns="0" rtlCol="0" anchor="ctr"/>
          <a:lstStyle/>
          <a:p>
            <a:pPr marL="0" indent="0" algn="l">
              <a:lnSpc>
                <a:spcPts val="2890"/>
              </a:lnSpc>
              <a:buNone/>
            </a:pPr>
            <a:r>
              <a:rPr lang="en-US" sz="2410" dirty="0">
                <a:solidFill>
                  <a:srgbClr val="050505"/>
                </a:solidFill>
                <a:latin typeface="思源黑体-思源黑体-Medium" pitchFamily="34" charset="0"/>
                <a:ea typeface="思源黑体-思源黑体-Medium" pitchFamily="34" charset="-122"/>
                <a:cs typeface="思源黑体-思源黑体-Medium" pitchFamily="34" charset="-120"/>
              </a:rPr>
              <a:t>4</a:t>
            </a:r>
            <a:endParaRPr lang="en-US" sz="2410" dirty="0"/>
          </a:p>
        </p:txBody>
      </p:sp>
      <p:sp>
        <p:nvSpPr>
          <p:cNvPr id="25" name="Text 9"/>
          <p:cNvSpPr/>
          <p:nvPr/>
        </p:nvSpPr>
        <p:spPr>
          <a:xfrm>
            <a:off x="10991088" y="5925312"/>
            <a:ext cx="2615184" cy="566928"/>
          </a:xfrm>
          <a:prstGeom prst="rect">
            <a:avLst/>
          </a:prstGeom>
          <a:noFill/>
          <a:ln/>
        </p:spPr>
        <p:txBody>
          <a:bodyPr wrap="square" lIns="0" tIns="0" rIns="0" bIns="0" rtlCol="0" anchor="ctr"/>
          <a:lstStyle/>
          <a:p>
            <a:pPr marL="0" indent="0" algn="l">
              <a:lnSpc>
                <a:spcPts val="2230"/>
              </a:lnSpc>
              <a:buNone/>
            </a:pPr>
            <a:r>
              <a:rPr lang="en-US" sz="1780" dirty="0">
                <a:solidFill>
                  <a:srgbClr val="2E2E2E"/>
                </a:solidFill>
                <a:latin typeface="思源黑体-思源黑体-Medium" pitchFamily="34" charset="0"/>
                <a:ea typeface="思源黑体-思源黑体-Medium" pitchFamily="34" charset="-122"/>
                <a:cs typeface="思源黑体-思源黑体-Medium" pitchFamily="34" charset="-120"/>
              </a:rPr>
              <a:t>Displays a results table for easy HR review.</a:t>
            </a:r>
            <a:endParaRPr lang="en-US" sz="17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38544" y="3136392"/>
            <a:ext cx="3520440" cy="1371600"/>
          </a:xfrm>
          <a:prstGeom prst="rect">
            <a:avLst/>
          </a:prstGeom>
        </p:spPr>
      </p:pic>
      <p:pic>
        <p:nvPicPr>
          <p:cNvPr id="5" name="Image 3" descr="preencoded.png"/>
          <p:cNvPicPr>
            <a:picLocks noChangeAspect="1"/>
          </p:cNvPicPr>
          <p:nvPr/>
        </p:nvPicPr>
        <p:blipFill>
          <a:blip r:embed="rId5"/>
          <a:stretch>
            <a:fillRect/>
          </a:stretch>
        </p:blipFill>
        <p:spPr>
          <a:xfrm>
            <a:off x="6638544" y="4700016"/>
            <a:ext cx="3520440" cy="1371600"/>
          </a:xfrm>
          <a:prstGeom prst="rect">
            <a:avLst/>
          </a:prstGeom>
        </p:spPr>
      </p:pic>
      <p:pic>
        <p:nvPicPr>
          <p:cNvPr id="6" name="Image 4" descr="preencoded.png"/>
          <p:cNvPicPr>
            <a:picLocks noChangeAspect="1"/>
          </p:cNvPicPr>
          <p:nvPr/>
        </p:nvPicPr>
        <p:blipFill>
          <a:blip r:embed="rId5"/>
          <a:stretch>
            <a:fillRect/>
          </a:stretch>
        </p:blipFill>
        <p:spPr>
          <a:xfrm>
            <a:off x="10341864" y="3136392"/>
            <a:ext cx="3520440" cy="1371600"/>
          </a:xfrm>
          <a:prstGeom prst="rect">
            <a:avLst/>
          </a:prstGeom>
        </p:spPr>
      </p:pic>
      <p:pic>
        <p:nvPicPr>
          <p:cNvPr id="7" name="Image 5" descr="preencoded.png"/>
          <p:cNvPicPr>
            <a:picLocks noChangeAspect="1"/>
          </p:cNvPicPr>
          <p:nvPr/>
        </p:nvPicPr>
        <p:blipFill>
          <a:blip r:embed="rId5"/>
          <a:stretch>
            <a:fillRect/>
          </a:stretch>
        </p:blipFill>
        <p:spPr>
          <a:xfrm>
            <a:off x="10341864" y="4700016"/>
            <a:ext cx="3520440" cy="1371600"/>
          </a:xfrm>
          <a:prstGeom prst="rect">
            <a:avLst/>
          </a:prstGeom>
        </p:spPr>
      </p:pic>
      <p:sp>
        <p:nvSpPr>
          <p:cNvPr id="8" name="Text 0"/>
          <p:cNvSpPr/>
          <p:nvPr/>
        </p:nvSpPr>
        <p:spPr>
          <a:xfrm>
            <a:off x="6647688" y="2194560"/>
            <a:ext cx="7196328" cy="713232"/>
          </a:xfrm>
          <a:prstGeom prst="rect">
            <a:avLst/>
          </a:prstGeom>
          <a:noFill/>
          <a:ln/>
        </p:spPr>
        <p:txBody>
          <a:bodyPr wrap="none" lIns="0" tIns="0" rIns="0" bIns="0" rtlCol="0" anchor="ctr"/>
          <a:lstStyle/>
          <a:p>
            <a:pPr marL="0" indent="0" algn="l">
              <a:lnSpc>
                <a:spcPts val="5580"/>
              </a:lnSpc>
              <a:buNone/>
            </a:pPr>
            <a:r>
              <a:rPr lang="en-US" sz="4460" dirty="0">
                <a:solidFill>
                  <a:srgbClr val="77D8F2"/>
                </a:solidFill>
                <a:latin typeface="AlibabaPuHuiTi-Alibaba-PuHuiTi" pitchFamily="34" charset="0"/>
                <a:ea typeface="AlibabaPuHuiTi-Alibaba-PuHuiTi" pitchFamily="34" charset="-122"/>
                <a:cs typeface="AlibabaPuHuiTi-Alibaba-PuHuiTi" pitchFamily="34" charset="-120"/>
              </a:rPr>
              <a:t>4. Objectives</a:t>
            </a:r>
            <a:endParaRPr lang="en-US" sz="4460" dirty="0"/>
          </a:p>
        </p:txBody>
      </p:sp>
      <p:sp>
        <p:nvSpPr>
          <p:cNvPr id="9" name="Text 1"/>
          <p:cNvSpPr/>
          <p:nvPr/>
        </p:nvSpPr>
        <p:spPr>
          <a:xfrm>
            <a:off x="6894576" y="3401568"/>
            <a:ext cx="2999232" cy="566928"/>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Automate the resume evaluation process.</a:t>
            </a:r>
            <a:endParaRPr lang="en-US" sz="1780" dirty="0"/>
          </a:p>
        </p:txBody>
      </p:sp>
      <p:sp>
        <p:nvSpPr>
          <p:cNvPr id="10" name="Text 2"/>
          <p:cNvSpPr/>
          <p:nvPr/>
        </p:nvSpPr>
        <p:spPr>
          <a:xfrm>
            <a:off x="6894576" y="4956048"/>
            <a:ext cx="2999232" cy="566928"/>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Provide actionable tips for skill improvement.</a:t>
            </a:r>
            <a:endParaRPr lang="en-US" sz="1780" dirty="0"/>
          </a:p>
        </p:txBody>
      </p:sp>
      <p:sp>
        <p:nvSpPr>
          <p:cNvPr id="11" name="Text 3"/>
          <p:cNvSpPr/>
          <p:nvPr/>
        </p:nvSpPr>
        <p:spPr>
          <a:xfrm>
            <a:off x="10597896" y="3401568"/>
            <a:ext cx="2999232" cy="850392"/>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Recommend the most suitable job role for each candidate.</a:t>
            </a:r>
            <a:endParaRPr lang="en-US" sz="1780" dirty="0"/>
          </a:p>
        </p:txBody>
      </p:sp>
      <p:sp>
        <p:nvSpPr>
          <p:cNvPr id="12" name="Text 4"/>
          <p:cNvSpPr/>
          <p:nvPr/>
        </p:nvSpPr>
        <p:spPr>
          <a:xfrm>
            <a:off x="10597896" y="4956048"/>
            <a:ext cx="2999232" cy="850392"/>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Reduce HR workload and increase recruitment efficiency.</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pic>
        <p:nvPicPr>
          <p:cNvPr id="4" name="Image 2" descr="preencoded.png"/>
          <p:cNvPicPr>
            <a:picLocks noChangeAspect="1"/>
          </p:cNvPicPr>
          <p:nvPr/>
        </p:nvPicPr>
        <p:blipFill>
          <a:blip r:embed="rId5"/>
          <a:stretch>
            <a:fillRect/>
          </a:stretch>
        </p:blipFill>
        <p:spPr>
          <a:xfrm>
            <a:off x="795528" y="4151376"/>
            <a:ext cx="6464808" cy="1024128"/>
          </a:xfrm>
          <a:prstGeom prst="rect">
            <a:avLst/>
          </a:prstGeom>
        </p:spPr>
      </p:pic>
      <p:pic>
        <p:nvPicPr>
          <p:cNvPr id="5" name="Image 3" descr="preencoded.png"/>
          <p:cNvPicPr>
            <a:picLocks noChangeAspect="1"/>
          </p:cNvPicPr>
          <p:nvPr/>
        </p:nvPicPr>
        <p:blipFill>
          <a:blip r:embed="rId5"/>
          <a:stretch>
            <a:fillRect/>
          </a:stretch>
        </p:blipFill>
        <p:spPr>
          <a:xfrm>
            <a:off x="795528" y="5303520"/>
            <a:ext cx="6464808" cy="1024128"/>
          </a:xfrm>
          <a:prstGeom prst="rect">
            <a:avLst/>
          </a:prstGeom>
        </p:spPr>
      </p:pic>
      <p:pic>
        <p:nvPicPr>
          <p:cNvPr id="6" name="Image 4" descr="preencoded.png"/>
          <p:cNvPicPr>
            <a:picLocks noChangeAspect="1"/>
          </p:cNvPicPr>
          <p:nvPr/>
        </p:nvPicPr>
        <p:blipFill>
          <a:blip r:embed="rId5"/>
          <a:stretch>
            <a:fillRect/>
          </a:stretch>
        </p:blipFill>
        <p:spPr>
          <a:xfrm>
            <a:off x="795528" y="6446520"/>
            <a:ext cx="6464808" cy="1024128"/>
          </a:xfrm>
          <a:prstGeom prst="rect">
            <a:avLst/>
          </a:prstGeom>
        </p:spPr>
      </p:pic>
      <p:pic>
        <p:nvPicPr>
          <p:cNvPr id="7" name="Image 5" descr="preencoded.png"/>
          <p:cNvPicPr>
            <a:picLocks noChangeAspect="1"/>
          </p:cNvPicPr>
          <p:nvPr/>
        </p:nvPicPr>
        <p:blipFill>
          <a:blip r:embed="rId5"/>
          <a:stretch>
            <a:fillRect/>
          </a:stretch>
        </p:blipFill>
        <p:spPr>
          <a:xfrm>
            <a:off x="7379208" y="4151376"/>
            <a:ext cx="6464808" cy="1024128"/>
          </a:xfrm>
          <a:prstGeom prst="rect">
            <a:avLst/>
          </a:prstGeom>
        </p:spPr>
      </p:pic>
      <p:pic>
        <p:nvPicPr>
          <p:cNvPr id="8" name="Image 6" descr="preencoded.png"/>
          <p:cNvPicPr>
            <a:picLocks noChangeAspect="1"/>
          </p:cNvPicPr>
          <p:nvPr/>
        </p:nvPicPr>
        <p:blipFill>
          <a:blip r:embed="rId5"/>
          <a:stretch>
            <a:fillRect/>
          </a:stretch>
        </p:blipFill>
        <p:spPr>
          <a:xfrm>
            <a:off x="7379208" y="5303520"/>
            <a:ext cx="6464808" cy="1024128"/>
          </a:xfrm>
          <a:prstGeom prst="rect">
            <a:avLst/>
          </a:prstGeom>
        </p:spPr>
      </p:pic>
      <p:pic>
        <p:nvPicPr>
          <p:cNvPr id="9" name="Image 7" descr="preencoded.png"/>
          <p:cNvPicPr>
            <a:picLocks noChangeAspect="1"/>
          </p:cNvPicPr>
          <p:nvPr/>
        </p:nvPicPr>
        <p:blipFill>
          <a:blip r:embed="rId5"/>
          <a:stretch>
            <a:fillRect/>
          </a:stretch>
        </p:blipFill>
        <p:spPr>
          <a:xfrm>
            <a:off x="7379208" y="6446520"/>
            <a:ext cx="6464808" cy="1024128"/>
          </a:xfrm>
          <a:prstGeom prst="rect">
            <a:avLst/>
          </a:prstGeom>
        </p:spPr>
      </p:pic>
      <p:pic>
        <p:nvPicPr>
          <p:cNvPr id="10" name="Image 8" descr="preencoded.png"/>
          <p:cNvPicPr>
            <a:picLocks noChangeAspect="1"/>
          </p:cNvPicPr>
          <p:nvPr/>
        </p:nvPicPr>
        <p:blipFill>
          <a:blip r:embed="rId6"/>
          <a:stretch>
            <a:fillRect/>
          </a:stretch>
        </p:blipFill>
        <p:spPr>
          <a:xfrm>
            <a:off x="786384" y="4361688"/>
            <a:ext cx="6492240" cy="841248"/>
          </a:xfrm>
          <a:prstGeom prst="rect">
            <a:avLst/>
          </a:prstGeom>
        </p:spPr>
      </p:pic>
      <p:pic>
        <p:nvPicPr>
          <p:cNvPr id="11" name="Image 9" descr="preencoded.png"/>
          <p:cNvPicPr>
            <a:picLocks noChangeAspect="1"/>
          </p:cNvPicPr>
          <p:nvPr/>
        </p:nvPicPr>
        <p:blipFill>
          <a:blip r:embed="rId6"/>
          <a:stretch>
            <a:fillRect/>
          </a:stretch>
        </p:blipFill>
        <p:spPr>
          <a:xfrm>
            <a:off x="786384" y="5504688"/>
            <a:ext cx="6492240" cy="841248"/>
          </a:xfrm>
          <a:prstGeom prst="rect">
            <a:avLst/>
          </a:prstGeom>
        </p:spPr>
      </p:pic>
      <p:pic>
        <p:nvPicPr>
          <p:cNvPr id="12" name="Image 10" descr="preencoded.png"/>
          <p:cNvPicPr>
            <a:picLocks noChangeAspect="1"/>
          </p:cNvPicPr>
          <p:nvPr/>
        </p:nvPicPr>
        <p:blipFill>
          <a:blip r:embed="rId6"/>
          <a:stretch>
            <a:fillRect/>
          </a:stretch>
        </p:blipFill>
        <p:spPr>
          <a:xfrm>
            <a:off x="786384" y="6647688"/>
            <a:ext cx="6492240" cy="841248"/>
          </a:xfrm>
          <a:prstGeom prst="rect">
            <a:avLst/>
          </a:prstGeom>
        </p:spPr>
      </p:pic>
      <p:pic>
        <p:nvPicPr>
          <p:cNvPr id="13" name="Image 11" descr="preencoded.png"/>
          <p:cNvPicPr>
            <a:picLocks noChangeAspect="1"/>
          </p:cNvPicPr>
          <p:nvPr/>
        </p:nvPicPr>
        <p:blipFill>
          <a:blip r:embed="rId7"/>
          <a:stretch>
            <a:fillRect/>
          </a:stretch>
        </p:blipFill>
        <p:spPr>
          <a:xfrm>
            <a:off x="7370064" y="4361688"/>
            <a:ext cx="6492240" cy="841248"/>
          </a:xfrm>
          <a:prstGeom prst="rect">
            <a:avLst/>
          </a:prstGeom>
        </p:spPr>
      </p:pic>
      <p:pic>
        <p:nvPicPr>
          <p:cNvPr id="14" name="Image 12" descr="preencoded.png"/>
          <p:cNvPicPr>
            <a:picLocks noChangeAspect="1"/>
          </p:cNvPicPr>
          <p:nvPr/>
        </p:nvPicPr>
        <p:blipFill>
          <a:blip r:embed="rId7"/>
          <a:stretch>
            <a:fillRect/>
          </a:stretch>
        </p:blipFill>
        <p:spPr>
          <a:xfrm>
            <a:off x="7370064" y="5504688"/>
            <a:ext cx="6492240" cy="841248"/>
          </a:xfrm>
          <a:prstGeom prst="rect">
            <a:avLst/>
          </a:prstGeom>
        </p:spPr>
      </p:pic>
      <p:pic>
        <p:nvPicPr>
          <p:cNvPr id="15" name="Image 13" descr="preencoded.png"/>
          <p:cNvPicPr>
            <a:picLocks noChangeAspect="1"/>
          </p:cNvPicPr>
          <p:nvPr/>
        </p:nvPicPr>
        <p:blipFill>
          <a:blip r:embed="rId7"/>
          <a:stretch>
            <a:fillRect/>
          </a:stretch>
        </p:blipFill>
        <p:spPr>
          <a:xfrm>
            <a:off x="7370064" y="6647688"/>
            <a:ext cx="6492240" cy="841248"/>
          </a:xfrm>
          <a:prstGeom prst="rect">
            <a:avLst/>
          </a:prstGeom>
        </p:spPr>
      </p:pic>
      <p:pic>
        <p:nvPicPr>
          <p:cNvPr id="16" name="Image 14" descr="preencoded.png"/>
          <p:cNvPicPr>
            <a:picLocks noChangeAspect="1"/>
          </p:cNvPicPr>
          <p:nvPr/>
        </p:nvPicPr>
        <p:blipFill>
          <a:blip r:embed="rId8"/>
          <a:stretch>
            <a:fillRect/>
          </a:stretch>
        </p:blipFill>
        <p:spPr>
          <a:xfrm>
            <a:off x="786384" y="4297680"/>
            <a:ext cx="6492240" cy="100584"/>
          </a:xfrm>
          <a:prstGeom prst="rect">
            <a:avLst/>
          </a:prstGeom>
        </p:spPr>
      </p:pic>
      <p:pic>
        <p:nvPicPr>
          <p:cNvPr id="17" name="Image 15" descr="preencoded.png"/>
          <p:cNvPicPr>
            <a:picLocks noChangeAspect="1"/>
          </p:cNvPicPr>
          <p:nvPr/>
        </p:nvPicPr>
        <p:blipFill>
          <a:blip r:embed="rId8"/>
          <a:stretch>
            <a:fillRect/>
          </a:stretch>
        </p:blipFill>
        <p:spPr>
          <a:xfrm>
            <a:off x="786384" y="5440680"/>
            <a:ext cx="6492240" cy="100584"/>
          </a:xfrm>
          <a:prstGeom prst="rect">
            <a:avLst/>
          </a:prstGeom>
        </p:spPr>
      </p:pic>
      <p:pic>
        <p:nvPicPr>
          <p:cNvPr id="18" name="Image 16" descr="preencoded.png"/>
          <p:cNvPicPr>
            <a:picLocks noChangeAspect="1"/>
          </p:cNvPicPr>
          <p:nvPr/>
        </p:nvPicPr>
        <p:blipFill>
          <a:blip r:embed="rId8"/>
          <a:stretch>
            <a:fillRect/>
          </a:stretch>
        </p:blipFill>
        <p:spPr>
          <a:xfrm>
            <a:off x="786384" y="6592824"/>
            <a:ext cx="6492240" cy="100584"/>
          </a:xfrm>
          <a:prstGeom prst="rect">
            <a:avLst/>
          </a:prstGeom>
        </p:spPr>
      </p:pic>
      <p:pic>
        <p:nvPicPr>
          <p:cNvPr id="19" name="Image 17" descr="preencoded.png"/>
          <p:cNvPicPr>
            <a:picLocks noChangeAspect="1"/>
          </p:cNvPicPr>
          <p:nvPr/>
        </p:nvPicPr>
        <p:blipFill>
          <a:blip r:embed="rId9"/>
          <a:stretch>
            <a:fillRect/>
          </a:stretch>
        </p:blipFill>
        <p:spPr>
          <a:xfrm>
            <a:off x="7370064" y="4297680"/>
            <a:ext cx="6492240" cy="100584"/>
          </a:xfrm>
          <a:prstGeom prst="rect">
            <a:avLst/>
          </a:prstGeom>
        </p:spPr>
      </p:pic>
      <p:pic>
        <p:nvPicPr>
          <p:cNvPr id="20" name="Image 18" descr="preencoded.png"/>
          <p:cNvPicPr>
            <a:picLocks noChangeAspect="1"/>
          </p:cNvPicPr>
          <p:nvPr/>
        </p:nvPicPr>
        <p:blipFill>
          <a:blip r:embed="rId9"/>
          <a:stretch>
            <a:fillRect/>
          </a:stretch>
        </p:blipFill>
        <p:spPr>
          <a:xfrm>
            <a:off x="7370064" y="5440680"/>
            <a:ext cx="6492240" cy="100584"/>
          </a:xfrm>
          <a:prstGeom prst="rect">
            <a:avLst/>
          </a:prstGeom>
        </p:spPr>
      </p:pic>
      <p:pic>
        <p:nvPicPr>
          <p:cNvPr id="21" name="Image 19" descr="preencoded.png"/>
          <p:cNvPicPr>
            <a:picLocks noChangeAspect="1"/>
          </p:cNvPicPr>
          <p:nvPr/>
        </p:nvPicPr>
        <p:blipFill>
          <a:blip r:embed="rId9"/>
          <a:stretch>
            <a:fillRect/>
          </a:stretch>
        </p:blipFill>
        <p:spPr>
          <a:xfrm>
            <a:off x="7370064" y="6592824"/>
            <a:ext cx="6492240" cy="100584"/>
          </a:xfrm>
          <a:prstGeom prst="rect">
            <a:avLst/>
          </a:prstGeom>
        </p:spPr>
      </p:pic>
      <p:pic>
        <p:nvPicPr>
          <p:cNvPr id="22" name="Image 20" descr="preencoded.png"/>
          <p:cNvPicPr>
            <a:picLocks noChangeAspect="1"/>
          </p:cNvPicPr>
          <p:nvPr/>
        </p:nvPicPr>
        <p:blipFill>
          <a:blip r:embed="rId10"/>
          <a:stretch>
            <a:fillRect/>
          </a:stretch>
        </p:blipFill>
        <p:spPr>
          <a:xfrm>
            <a:off x="3840480" y="4151376"/>
            <a:ext cx="374904" cy="374904"/>
          </a:xfrm>
          <a:prstGeom prst="rect">
            <a:avLst/>
          </a:prstGeom>
        </p:spPr>
      </p:pic>
      <p:pic>
        <p:nvPicPr>
          <p:cNvPr id="23" name="Image 21" descr="preencoded.png"/>
          <p:cNvPicPr>
            <a:picLocks noChangeAspect="1"/>
          </p:cNvPicPr>
          <p:nvPr/>
        </p:nvPicPr>
        <p:blipFill>
          <a:blip r:embed="rId10"/>
          <a:stretch>
            <a:fillRect/>
          </a:stretch>
        </p:blipFill>
        <p:spPr>
          <a:xfrm>
            <a:off x="3840480" y="5303520"/>
            <a:ext cx="374904" cy="374904"/>
          </a:xfrm>
          <a:prstGeom prst="rect">
            <a:avLst/>
          </a:prstGeom>
        </p:spPr>
      </p:pic>
      <p:pic>
        <p:nvPicPr>
          <p:cNvPr id="24" name="Image 22" descr="preencoded.png"/>
          <p:cNvPicPr>
            <a:picLocks noChangeAspect="1"/>
          </p:cNvPicPr>
          <p:nvPr/>
        </p:nvPicPr>
        <p:blipFill>
          <a:blip r:embed="rId10"/>
          <a:stretch>
            <a:fillRect/>
          </a:stretch>
        </p:blipFill>
        <p:spPr>
          <a:xfrm>
            <a:off x="3840480" y="6446520"/>
            <a:ext cx="374904" cy="374904"/>
          </a:xfrm>
          <a:prstGeom prst="rect">
            <a:avLst/>
          </a:prstGeom>
        </p:spPr>
      </p:pic>
      <p:pic>
        <p:nvPicPr>
          <p:cNvPr id="25" name="Image 23" descr="preencoded.png"/>
          <p:cNvPicPr>
            <a:picLocks noChangeAspect="1"/>
          </p:cNvPicPr>
          <p:nvPr/>
        </p:nvPicPr>
        <p:blipFill>
          <a:blip r:embed="rId10"/>
          <a:stretch>
            <a:fillRect/>
          </a:stretch>
        </p:blipFill>
        <p:spPr>
          <a:xfrm>
            <a:off x="10424160" y="4151376"/>
            <a:ext cx="374904" cy="374904"/>
          </a:xfrm>
          <a:prstGeom prst="rect">
            <a:avLst/>
          </a:prstGeom>
        </p:spPr>
      </p:pic>
      <p:pic>
        <p:nvPicPr>
          <p:cNvPr id="26" name="Image 24" descr="preencoded.png"/>
          <p:cNvPicPr>
            <a:picLocks noChangeAspect="1"/>
          </p:cNvPicPr>
          <p:nvPr/>
        </p:nvPicPr>
        <p:blipFill>
          <a:blip r:embed="rId10"/>
          <a:stretch>
            <a:fillRect/>
          </a:stretch>
        </p:blipFill>
        <p:spPr>
          <a:xfrm>
            <a:off x="10424160" y="5303520"/>
            <a:ext cx="374904" cy="374904"/>
          </a:xfrm>
          <a:prstGeom prst="rect">
            <a:avLst/>
          </a:prstGeom>
        </p:spPr>
      </p:pic>
      <p:pic>
        <p:nvPicPr>
          <p:cNvPr id="27" name="Image 25" descr="preencoded.png"/>
          <p:cNvPicPr>
            <a:picLocks noChangeAspect="1"/>
          </p:cNvPicPr>
          <p:nvPr/>
        </p:nvPicPr>
        <p:blipFill>
          <a:blip r:embed="rId10"/>
          <a:stretch>
            <a:fillRect/>
          </a:stretch>
        </p:blipFill>
        <p:spPr>
          <a:xfrm>
            <a:off x="10424160" y="6446520"/>
            <a:ext cx="374904" cy="374904"/>
          </a:xfrm>
          <a:prstGeom prst="rect">
            <a:avLst/>
          </a:prstGeom>
        </p:spPr>
      </p:pic>
      <p:sp>
        <p:nvSpPr>
          <p:cNvPr id="28" name="Text 0"/>
          <p:cNvSpPr/>
          <p:nvPr/>
        </p:nvSpPr>
        <p:spPr>
          <a:xfrm>
            <a:off x="795528" y="3090672"/>
            <a:ext cx="13048488" cy="393192"/>
          </a:xfrm>
          <a:prstGeom prst="rect">
            <a:avLst/>
          </a:prstGeom>
          <a:noFill/>
          <a:ln/>
        </p:spPr>
        <p:txBody>
          <a:bodyPr wrap="none" lIns="0" tIns="0" rIns="0" bIns="0" rtlCol="0" anchor="ctr"/>
          <a:lstStyle/>
          <a:p>
            <a:pPr marL="0" indent="0" algn="l">
              <a:lnSpc>
                <a:spcPts val="3060"/>
              </a:lnSpc>
              <a:buNone/>
            </a:pPr>
            <a:r>
              <a:rPr lang="en-US" sz="2450" dirty="0">
                <a:solidFill>
                  <a:srgbClr val="77D8F2"/>
                </a:solidFill>
                <a:latin typeface="AlibabaPuHuiTi-Alibaba-PuHuiTi" pitchFamily="34" charset="0"/>
                <a:ea typeface="AlibabaPuHuiTi-Alibaba-PuHuiTi" pitchFamily="34" charset="-122"/>
                <a:cs typeface="AlibabaPuHuiTi-Alibaba-PuHuiTi" pitchFamily="34" charset="-120"/>
              </a:rPr>
              <a:t>5. Technology Used</a:t>
            </a:r>
            <a:endParaRPr lang="en-US" sz="2450" dirty="0"/>
          </a:p>
        </p:txBody>
      </p:sp>
      <p:sp>
        <p:nvSpPr>
          <p:cNvPr id="29" name="Text 1"/>
          <p:cNvSpPr/>
          <p:nvPr/>
        </p:nvSpPr>
        <p:spPr>
          <a:xfrm>
            <a:off x="795528" y="3621024"/>
            <a:ext cx="13048488" cy="393192"/>
          </a:xfrm>
          <a:prstGeom prst="rect">
            <a:avLst/>
          </a:prstGeom>
          <a:noFill/>
          <a:ln/>
        </p:spPr>
        <p:txBody>
          <a:bodyPr wrap="none" lIns="0" tIns="0" rIns="0" bIns="0" rtlCol="0" anchor="ctr"/>
          <a:lstStyle/>
          <a:p>
            <a:pPr marL="0" indent="0" algn="l">
              <a:lnSpc>
                <a:spcPts val="3060"/>
              </a:lnSpc>
              <a:buNone/>
            </a:pPr>
            <a:r>
              <a:rPr lang="en-US" sz="2450" dirty="0">
                <a:solidFill>
                  <a:srgbClr val="77D8F2"/>
                </a:solidFill>
                <a:latin typeface="AlibabaPuHuiTi-Alibaba-PuHuiTi" pitchFamily="34" charset="0"/>
                <a:ea typeface="AlibabaPuHuiTi-Alibaba-PuHuiTi" pitchFamily="34" charset="-122"/>
                <a:cs typeface="AlibabaPuHuiTi-Alibaba-PuHuiTi" pitchFamily="34" charset="-120"/>
              </a:rPr>
              <a:t>Layers Tools/Frameworks</a:t>
            </a:r>
            <a:endParaRPr lang="en-US" sz="2450" dirty="0"/>
          </a:p>
        </p:txBody>
      </p:sp>
      <p:sp>
        <p:nvSpPr>
          <p:cNvPr id="30" name="Text 2"/>
          <p:cNvSpPr/>
          <p:nvPr/>
        </p:nvSpPr>
        <p:spPr>
          <a:xfrm>
            <a:off x="941832" y="4572000"/>
            <a:ext cx="6181344" cy="201168"/>
          </a:xfrm>
          <a:prstGeom prst="rect">
            <a:avLst/>
          </a:prstGeom>
          <a:noFill/>
          <a:ln/>
        </p:spPr>
        <p:txBody>
          <a:bodyPr wrap="none" lIns="0" tIns="0" rIns="0" bIns="0" rtlCol="0" anchor="ctr"/>
          <a:lstStyle/>
          <a:p>
            <a:pPr marL="0" indent="0" algn="l">
              <a:lnSpc>
                <a:spcPts val="1530"/>
              </a:lnSpc>
              <a:buNone/>
            </a:pPr>
            <a:r>
              <a:rPr lang="en-US" sz="1220" dirty="0">
                <a:solidFill>
                  <a:srgbClr val="DBDBDB"/>
                </a:solidFill>
                <a:latin typeface="AlibabaPuHuiTi-Alibaba-PuHuiTi" pitchFamily="34" charset="0"/>
                <a:ea typeface="AlibabaPuHuiTi-Alibaba-PuHuiTi" pitchFamily="34" charset="-122"/>
                <a:cs typeface="AlibabaPuHuiTi-Alibaba-PuHuiTi" pitchFamily="34" charset="-120"/>
              </a:rPr>
              <a:t>Frontend</a:t>
            </a:r>
            <a:endParaRPr lang="en-US" sz="1220" dirty="0"/>
          </a:p>
        </p:txBody>
      </p:sp>
      <p:sp>
        <p:nvSpPr>
          <p:cNvPr id="31" name="Text 3"/>
          <p:cNvSpPr/>
          <p:nvPr/>
        </p:nvSpPr>
        <p:spPr>
          <a:xfrm>
            <a:off x="941832" y="4882896"/>
            <a:ext cx="6181344" cy="164592"/>
          </a:xfrm>
          <a:prstGeom prst="rect">
            <a:avLst/>
          </a:prstGeom>
          <a:noFill/>
          <a:ln/>
        </p:spPr>
        <p:txBody>
          <a:bodyPr wrap="none" lIns="0" tIns="0" rIns="0" bIns="0" rtlCol="0" anchor="ctr"/>
          <a:lstStyle/>
          <a:p>
            <a:pPr marL="0" indent="0" algn="l">
              <a:lnSpc>
                <a:spcPts val="1220"/>
              </a:lnSpc>
              <a:buNone/>
            </a:pPr>
            <a:r>
              <a:rPr lang="en-US" sz="980" dirty="0">
                <a:solidFill>
                  <a:srgbClr val="DBDBDB"/>
                </a:solidFill>
                <a:latin typeface="思源黑体-思源黑体-Medium" pitchFamily="34" charset="0"/>
                <a:ea typeface="思源黑体-思源黑体-Medium" pitchFamily="34" charset="-122"/>
                <a:cs typeface="思源黑体-思源黑体-Medium" pitchFamily="34" charset="-120"/>
              </a:rPr>
              <a:t> Streamlit</a:t>
            </a:r>
            <a:endParaRPr lang="en-US" sz="980" dirty="0"/>
          </a:p>
        </p:txBody>
      </p:sp>
      <p:sp>
        <p:nvSpPr>
          <p:cNvPr id="32" name="Text 4"/>
          <p:cNvSpPr/>
          <p:nvPr/>
        </p:nvSpPr>
        <p:spPr>
          <a:xfrm>
            <a:off x="941832" y="5724144"/>
            <a:ext cx="6181344" cy="201168"/>
          </a:xfrm>
          <a:prstGeom prst="rect">
            <a:avLst/>
          </a:prstGeom>
          <a:noFill/>
          <a:ln/>
        </p:spPr>
        <p:txBody>
          <a:bodyPr wrap="none" lIns="0" tIns="0" rIns="0" bIns="0" rtlCol="0" anchor="ctr"/>
          <a:lstStyle/>
          <a:p>
            <a:pPr marL="0" indent="0" algn="l">
              <a:lnSpc>
                <a:spcPts val="1530"/>
              </a:lnSpc>
              <a:buNone/>
            </a:pPr>
            <a:r>
              <a:rPr lang="en-US" sz="1220" dirty="0">
                <a:solidFill>
                  <a:srgbClr val="DBDBDB"/>
                </a:solidFill>
                <a:latin typeface="AlibabaPuHuiTi-Alibaba-PuHuiTi" pitchFamily="34" charset="0"/>
                <a:ea typeface="AlibabaPuHuiTi-Alibaba-PuHuiTi" pitchFamily="34" charset="-122"/>
                <a:cs typeface="AlibabaPuHuiTi-Alibaba-PuHuiTi" pitchFamily="34" charset="-120"/>
              </a:rPr>
              <a:t>NLP</a:t>
            </a:r>
            <a:endParaRPr lang="en-US" sz="1220" dirty="0"/>
          </a:p>
        </p:txBody>
      </p:sp>
      <p:sp>
        <p:nvSpPr>
          <p:cNvPr id="33" name="Text 5"/>
          <p:cNvSpPr/>
          <p:nvPr/>
        </p:nvSpPr>
        <p:spPr>
          <a:xfrm>
            <a:off x="3977640" y="4233672"/>
            <a:ext cx="100584" cy="210312"/>
          </a:xfrm>
          <a:prstGeom prst="rect">
            <a:avLst/>
          </a:prstGeom>
          <a:noFill/>
          <a:ln/>
        </p:spPr>
        <p:txBody>
          <a:bodyPr wrap="none" lIns="0" tIns="0" rIns="0" bIns="0" rtlCol="0" anchor="ctr"/>
          <a:lstStyle/>
          <a:p>
            <a:pPr marL="0" indent="0" algn="l">
              <a:lnSpc>
                <a:spcPts val="1410"/>
              </a:lnSpc>
              <a:buNone/>
            </a:pPr>
            <a:r>
              <a:rPr lang="en-US" sz="1170" dirty="0">
                <a:solidFill>
                  <a:srgbClr val="050505"/>
                </a:solidFill>
                <a:latin typeface="思源黑体-思源黑体-Medium" pitchFamily="34" charset="0"/>
                <a:ea typeface="思源黑体-思源黑体-Medium" pitchFamily="34" charset="-122"/>
                <a:cs typeface="思源黑体-思源黑体-Medium" pitchFamily="34" charset="-120"/>
              </a:rPr>
              <a:t>1</a:t>
            </a:r>
            <a:endParaRPr lang="en-US" sz="1170" dirty="0"/>
          </a:p>
        </p:txBody>
      </p:sp>
      <p:sp>
        <p:nvSpPr>
          <p:cNvPr id="34" name="Text 6"/>
          <p:cNvSpPr/>
          <p:nvPr/>
        </p:nvSpPr>
        <p:spPr>
          <a:xfrm>
            <a:off x="941832" y="6025896"/>
            <a:ext cx="6181344" cy="164592"/>
          </a:xfrm>
          <a:prstGeom prst="rect">
            <a:avLst/>
          </a:prstGeom>
          <a:noFill/>
          <a:ln/>
        </p:spPr>
        <p:txBody>
          <a:bodyPr wrap="none" lIns="0" tIns="0" rIns="0" bIns="0" rtlCol="0" anchor="ctr"/>
          <a:lstStyle/>
          <a:p>
            <a:pPr marL="0" indent="0" algn="l">
              <a:lnSpc>
                <a:spcPts val="1220"/>
              </a:lnSpc>
              <a:buNone/>
            </a:pPr>
            <a:r>
              <a:rPr lang="en-US" sz="980" dirty="0">
                <a:solidFill>
                  <a:srgbClr val="DBDBDB"/>
                </a:solidFill>
                <a:latin typeface="思源黑体-思源黑体-Medium" pitchFamily="34" charset="0"/>
                <a:ea typeface="思源黑体-思源黑体-Medium" pitchFamily="34" charset="-122"/>
                <a:cs typeface="思源黑体-思源黑体-Medium" pitchFamily="34" charset="-120"/>
              </a:rPr>
              <a:t> NLTK</a:t>
            </a:r>
            <a:endParaRPr lang="en-US" sz="980" dirty="0"/>
          </a:p>
        </p:txBody>
      </p:sp>
      <p:sp>
        <p:nvSpPr>
          <p:cNvPr id="35" name="Text 7"/>
          <p:cNvSpPr/>
          <p:nvPr/>
        </p:nvSpPr>
        <p:spPr>
          <a:xfrm>
            <a:off x="3977640" y="5385816"/>
            <a:ext cx="100584" cy="210312"/>
          </a:xfrm>
          <a:prstGeom prst="rect">
            <a:avLst/>
          </a:prstGeom>
          <a:noFill/>
          <a:ln/>
        </p:spPr>
        <p:txBody>
          <a:bodyPr wrap="none" lIns="0" tIns="0" rIns="0" bIns="0" rtlCol="0" anchor="ctr"/>
          <a:lstStyle/>
          <a:p>
            <a:pPr marL="0" indent="0" algn="l">
              <a:lnSpc>
                <a:spcPts val="1410"/>
              </a:lnSpc>
              <a:buNone/>
            </a:pPr>
            <a:r>
              <a:rPr lang="en-US" sz="1170" dirty="0">
                <a:solidFill>
                  <a:srgbClr val="050505"/>
                </a:solidFill>
                <a:latin typeface="思源黑体-思源黑体-Medium" pitchFamily="34" charset="0"/>
                <a:ea typeface="思源黑体-思源黑体-Medium" pitchFamily="34" charset="-122"/>
                <a:cs typeface="思源黑体-思源黑体-Medium" pitchFamily="34" charset="-120"/>
              </a:rPr>
              <a:t>3</a:t>
            </a:r>
            <a:endParaRPr lang="en-US" sz="1170" dirty="0"/>
          </a:p>
        </p:txBody>
      </p:sp>
      <p:sp>
        <p:nvSpPr>
          <p:cNvPr id="36" name="Text 8"/>
          <p:cNvSpPr/>
          <p:nvPr/>
        </p:nvSpPr>
        <p:spPr>
          <a:xfrm>
            <a:off x="941832" y="6867144"/>
            <a:ext cx="6181344" cy="201168"/>
          </a:xfrm>
          <a:prstGeom prst="rect">
            <a:avLst/>
          </a:prstGeom>
          <a:noFill/>
          <a:ln/>
        </p:spPr>
        <p:txBody>
          <a:bodyPr wrap="none" lIns="0" tIns="0" rIns="0" bIns="0" rtlCol="0" anchor="ctr"/>
          <a:lstStyle/>
          <a:p>
            <a:pPr marL="0" indent="0" algn="l">
              <a:lnSpc>
                <a:spcPts val="1530"/>
              </a:lnSpc>
              <a:buNone/>
            </a:pPr>
            <a:r>
              <a:rPr lang="en-US" sz="1220" dirty="0">
                <a:solidFill>
                  <a:srgbClr val="DBDBDB"/>
                </a:solidFill>
                <a:latin typeface="AlibabaPuHuiTi-Alibaba-PuHuiTi" pitchFamily="34" charset="0"/>
                <a:ea typeface="AlibabaPuHuiTi-Alibaba-PuHuiTi" pitchFamily="34" charset="-122"/>
                <a:cs typeface="AlibabaPuHuiTi-Alibaba-PuHuiTi" pitchFamily="34" charset="-120"/>
              </a:rPr>
              <a:t>Data Handling</a:t>
            </a:r>
            <a:endParaRPr lang="en-US" sz="1220" dirty="0"/>
          </a:p>
        </p:txBody>
      </p:sp>
      <p:sp>
        <p:nvSpPr>
          <p:cNvPr id="37" name="Text 9"/>
          <p:cNvSpPr/>
          <p:nvPr/>
        </p:nvSpPr>
        <p:spPr>
          <a:xfrm>
            <a:off x="941832" y="7178040"/>
            <a:ext cx="6181344" cy="164592"/>
          </a:xfrm>
          <a:prstGeom prst="rect">
            <a:avLst/>
          </a:prstGeom>
          <a:noFill/>
          <a:ln/>
        </p:spPr>
        <p:txBody>
          <a:bodyPr wrap="none" lIns="0" tIns="0" rIns="0" bIns="0" rtlCol="0" anchor="ctr"/>
          <a:lstStyle/>
          <a:p>
            <a:pPr marL="0" indent="0" algn="l">
              <a:lnSpc>
                <a:spcPts val="1220"/>
              </a:lnSpc>
              <a:buNone/>
            </a:pPr>
            <a:r>
              <a:rPr lang="en-US" sz="980" dirty="0">
                <a:solidFill>
                  <a:srgbClr val="DBDBDB"/>
                </a:solidFill>
                <a:latin typeface="思源黑体-思源黑体-Medium" pitchFamily="34" charset="0"/>
                <a:ea typeface="思源黑体-思源黑体-Medium" pitchFamily="34" charset="-122"/>
                <a:cs typeface="思源黑体-思源黑体-Medium" pitchFamily="34" charset="-120"/>
              </a:rPr>
              <a:t> Pandas</a:t>
            </a:r>
            <a:endParaRPr lang="en-US" sz="980" dirty="0"/>
          </a:p>
        </p:txBody>
      </p:sp>
      <p:sp>
        <p:nvSpPr>
          <p:cNvPr id="38" name="Text 10"/>
          <p:cNvSpPr/>
          <p:nvPr/>
        </p:nvSpPr>
        <p:spPr>
          <a:xfrm>
            <a:off x="3977640" y="6528816"/>
            <a:ext cx="100584" cy="210312"/>
          </a:xfrm>
          <a:prstGeom prst="rect">
            <a:avLst/>
          </a:prstGeom>
          <a:noFill/>
          <a:ln/>
        </p:spPr>
        <p:txBody>
          <a:bodyPr wrap="none" lIns="0" tIns="0" rIns="0" bIns="0" rtlCol="0" anchor="ctr"/>
          <a:lstStyle/>
          <a:p>
            <a:pPr marL="0" indent="0" algn="l">
              <a:lnSpc>
                <a:spcPts val="1410"/>
              </a:lnSpc>
              <a:buNone/>
            </a:pPr>
            <a:r>
              <a:rPr lang="en-US" sz="1170" dirty="0">
                <a:solidFill>
                  <a:srgbClr val="050505"/>
                </a:solidFill>
                <a:latin typeface="思源黑体-思源黑体-Medium" pitchFamily="34" charset="0"/>
                <a:ea typeface="思源黑体-思源黑体-Medium" pitchFamily="34" charset="-122"/>
                <a:cs typeface="思源黑体-思源黑体-Medium" pitchFamily="34" charset="-120"/>
              </a:rPr>
              <a:t>5</a:t>
            </a:r>
            <a:endParaRPr lang="en-US" sz="1170" dirty="0"/>
          </a:p>
        </p:txBody>
      </p:sp>
      <p:sp>
        <p:nvSpPr>
          <p:cNvPr id="39" name="Text 11"/>
          <p:cNvSpPr/>
          <p:nvPr/>
        </p:nvSpPr>
        <p:spPr>
          <a:xfrm>
            <a:off x="7525512" y="4572000"/>
            <a:ext cx="6181344" cy="201168"/>
          </a:xfrm>
          <a:prstGeom prst="rect">
            <a:avLst/>
          </a:prstGeom>
          <a:noFill/>
          <a:ln/>
        </p:spPr>
        <p:txBody>
          <a:bodyPr wrap="none" lIns="0" tIns="0" rIns="0" bIns="0" rtlCol="0" anchor="ctr"/>
          <a:lstStyle/>
          <a:p>
            <a:pPr marL="0" indent="0" algn="l">
              <a:lnSpc>
                <a:spcPts val="1530"/>
              </a:lnSpc>
              <a:buNone/>
            </a:pPr>
            <a:r>
              <a:rPr lang="en-US" sz="1220" dirty="0">
                <a:solidFill>
                  <a:srgbClr val="DBDBDB"/>
                </a:solidFill>
                <a:latin typeface="AlibabaPuHuiTi-Alibaba-PuHuiTi" pitchFamily="34" charset="0"/>
                <a:ea typeface="AlibabaPuHuiTi-Alibaba-PuHuiTi" pitchFamily="34" charset="-122"/>
                <a:cs typeface="AlibabaPuHuiTi-Alibaba-PuHuiTi" pitchFamily="34" charset="-120"/>
              </a:rPr>
              <a:t>Resume Extraction</a:t>
            </a:r>
            <a:endParaRPr lang="en-US" sz="1220" dirty="0"/>
          </a:p>
        </p:txBody>
      </p:sp>
      <p:sp>
        <p:nvSpPr>
          <p:cNvPr id="40" name="Text 12"/>
          <p:cNvSpPr/>
          <p:nvPr/>
        </p:nvSpPr>
        <p:spPr>
          <a:xfrm>
            <a:off x="7525512" y="4882896"/>
            <a:ext cx="6181344" cy="164592"/>
          </a:xfrm>
          <a:prstGeom prst="rect">
            <a:avLst/>
          </a:prstGeom>
          <a:noFill/>
          <a:ln/>
        </p:spPr>
        <p:txBody>
          <a:bodyPr wrap="none" lIns="0" tIns="0" rIns="0" bIns="0" rtlCol="0" anchor="ctr"/>
          <a:lstStyle/>
          <a:p>
            <a:pPr marL="0" indent="0" algn="l">
              <a:lnSpc>
                <a:spcPts val="1220"/>
              </a:lnSpc>
              <a:buNone/>
            </a:pPr>
            <a:r>
              <a:rPr lang="en-US" sz="980" dirty="0">
                <a:solidFill>
                  <a:srgbClr val="DBDBDB"/>
                </a:solidFill>
                <a:latin typeface="思源黑体-思源黑体-Medium" pitchFamily="34" charset="0"/>
                <a:ea typeface="思源黑体-思源黑体-Medium" pitchFamily="34" charset="-122"/>
                <a:cs typeface="思源黑体-思源黑体-Medium" pitchFamily="34" charset="-120"/>
              </a:rPr>
              <a:t> PyPDF2, docx2txt</a:t>
            </a:r>
            <a:endParaRPr lang="en-US" sz="980" dirty="0"/>
          </a:p>
        </p:txBody>
      </p:sp>
      <p:sp>
        <p:nvSpPr>
          <p:cNvPr id="41" name="Text 13"/>
          <p:cNvSpPr/>
          <p:nvPr/>
        </p:nvSpPr>
        <p:spPr>
          <a:xfrm>
            <a:off x="7525512" y="5724144"/>
            <a:ext cx="6181344" cy="201168"/>
          </a:xfrm>
          <a:prstGeom prst="rect">
            <a:avLst/>
          </a:prstGeom>
          <a:noFill/>
          <a:ln/>
        </p:spPr>
        <p:txBody>
          <a:bodyPr wrap="none" lIns="0" tIns="0" rIns="0" bIns="0" rtlCol="0" anchor="ctr"/>
          <a:lstStyle/>
          <a:p>
            <a:pPr marL="0" indent="0" algn="l">
              <a:lnSpc>
                <a:spcPts val="1530"/>
              </a:lnSpc>
              <a:buNone/>
            </a:pPr>
            <a:r>
              <a:rPr lang="en-US" sz="1220" dirty="0">
                <a:solidFill>
                  <a:srgbClr val="DBDBDB"/>
                </a:solidFill>
                <a:latin typeface="AlibabaPuHuiTi-Alibaba-PuHuiTi" pitchFamily="34" charset="0"/>
                <a:ea typeface="AlibabaPuHuiTi-Alibaba-PuHuiTi" pitchFamily="34" charset="-122"/>
                <a:cs typeface="AlibabaPuHuiTi-Alibaba-PuHuiTi" pitchFamily="34" charset="-120"/>
              </a:rPr>
              <a:t>ML</a:t>
            </a:r>
            <a:endParaRPr lang="en-US" sz="1220" dirty="0"/>
          </a:p>
        </p:txBody>
      </p:sp>
      <p:sp>
        <p:nvSpPr>
          <p:cNvPr id="42" name="Text 14"/>
          <p:cNvSpPr/>
          <p:nvPr/>
        </p:nvSpPr>
        <p:spPr>
          <a:xfrm>
            <a:off x="7525512" y="6025896"/>
            <a:ext cx="6181344" cy="164592"/>
          </a:xfrm>
          <a:prstGeom prst="rect">
            <a:avLst/>
          </a:prstGeom>
          <a:noFill/>
          <a:ln/>
        </p:spPr>
        <p:txBody>
          <a:bodyPr wrap="none" lIns="0" tIns="0" rIns="0" bIns="0" rtlCol="0" anchor="ctr"/>
          <a:lstStyle/>
          <a:p>
            <a:pPr marL="0" indent="0" algn="l">
              <a:lnSpc>
                <a:spcPts val="1220"/>
              </a:lnSpc>
              <a:buNone/>
            </a:pPr>
            <a:r>
              <a:rPr lang="en-US" sz="980" dirty="0">
                <a:solidFill>
                  <a:srgbClr val="DBDBDB"/>
                </a:solidFill>
                <a:latin typeface="思源黑体-思源黑体-Medium" pitchFamily="34" charset="0"/>
                <a:ea typeface="思源黑体-思源黑体-Medium" pitchFamily="34" charset="-122"/>
                <a:cs typeface="思源黑体-思源黑体-Medium" pitchFamily="34" charset="-120"/>
              </a:rPr>
              <a:t> Scikit-learn (TF-IDF, Cosine Similarity)</a:t>
            </a:r>
            <a:endParaRPr lang="en-US" sz="980" dirty="0"/>
          </a:p>
        </p:txBody>
      </p:sp>
      <p:sp>
        <p:nvSpPr>
          <p:cNvPr id="43" name="Text 15"/>
          <p:cNvSpPr/>
          <p:nvPr/>
        </p:nvSpPr>
        <p:spPr>
          <a:xfrm>
            <a:off x="7525512" y="6867144"/>
            <a:ext cx="6181344" cy="201168"/>
          </a:xfrm>
          <a:prstGeom prst="rect">
            <a:avLst/>
          </a:prstGeom>
          <a:noFill/>
          <a:ln/>
        </p:spPr>
        <p:txBody>
          <a:bodyPr wrap="none" lIns="0" tIns="0" rIns="0" bIns="0" rtlCol="0" anchor="ctr"/>
          <a:lstStyle/>
          <a:p>
            <a:pPr marL="0" indent="0" algn="l">
              <a:lnSpc>
                <a:spcPts val="1530"/>
              </a:lnSpc>
              <a:buNone/>
            </a:pPr>
            <a:r>
              <a:rPr lang="en-US" sz="1220" dirty="0">
                <a:solidFill>
                  <a:srgbClr val="DBDBDB"/>
                </a:solidFill>
                <a:latin typeface="AlibabaPuHuiTi-Alibaba-PuHuiTi" pitchFamily="34" charset="0"/>
                <a:ea typeface="AlibabaPuHuiTi-Alibaba-PuHuiTi" pitchFamily="34" charset="-122"/>
                <a:cs typeface="AlibabaPuHuiTi-Alibaba-PuHuiTi" pitchFamily="34" charset="-120"/>
              </a:rPr>
              <a:t>Programming</a:t>
            </a:r>
            <a:endParaRPr lang="en-US" sz="1220" dirty="0"/>
          </a:p>
        </p:txBody>
      </p:sp>
      <p:sp>
        <p:nvSpPr>
          <p:cNvPr id="44" name="Text 16"/>
          <p:cNvSpPr/>
          <p:nvPr/>
        </p:nvSpPr>
        <p:spPr>
          <a:xfrm>
            <a:off x="7525512" y="7178040"/>
            <a:ext cx="6181344" cy="164592"/>
          </a:xfrm>
          <a:prstGeom prst="rect">
            <a:avLst/>
          </a:prstGeom>
          <a:noFill/>
          <a:ln/>
        </p:spPr>
        <p:txBody>
          <a:bodyPr wrap="none" lIns="0" tIns="0" rIns="0" bIns="0" rtlCol="0" anchor="ctr"/>
          <a:lstStyle/>
          <a:p>
            <a:pPr marL="0" indent="0" algn="l">
              <a:lnSpc>
                <a:spcPts val="1220"/>
              </a:lnSpc>
              <a:buNone/>
            </a:pPr>
            <a:r>
              <a:rPr lang="en-US" sz="980" dirty="0">
                <a:solidFill>
                  <a:srgbClr val="DBDBDB"/>
                </a:solidFill>
                <a:latin typeface="思源黑体-思源黑体-Medium" pitchFamily="34" charset="0"/>
                <a:ea typeface="思源黑体-思源黑体-Medium" pitchFamily="34" charset="-122"/>
                <a:cs typeface="思源黑体-思源黑体-Medium" pitchFamily="34" charset="-120"/>
              </a:rPr>
              <a:t> Python</a:t>
            </a:r>
            <a:endParaRPr lang="en-US" sz="980" dirty="0"/>
          </a:p>
        </p:txBody>
      </p:sp>
      <p:sp>
        <p:nvSpPr>
          <p:cNvPr id="45" name="Text 17"/>
          <p:cNvSpPr/>
          <p:nvPr/>
        </p:nvSpPr>
        <p:spPr>
          <a:xfrm>
            <a:off x="10561320" y="4233672"/>
            <a:ext cx="100584" cy="210312"/>
          </a:xfrm>
          <a:prstGeom prst="rect">
            <a:avLst/>
          </a:prstGeom>
          <a:noFill/>
          <a:ln/>
        </p:spPr>
        <p:txBody>
          <a:bodyPr wrap="none" lIns="0" tIns="0" rIns="0" bIns="0" rtlCol="0" anchor="ctr"/>
          <a:lstStyle/>
          <a:p>
            <a:pPr marL="0" indent="0" algn="l">
              <a:lnSpc>
                <a:spcPts val="1410"/>
              </a:lnSpc>
              <a:buNone/>
            </a:pPr>
            <a:r>
              <a:rPr lang="en-US" sz="1170" dirty="0">
                <a:solidFill>
                  <a:srgbClr val="050505"/>
                </a:solidFill>
                <a:latin typeface="思源黑体-思源黑体-Medium" pitchFamily="34" charset="0"/>
                <a:ea typeface="思源黑体-思源黑体-Medium" pitchFamily="34" charset="-122"/>
                <a:cs typeface="思源黑体-思源黑体-Medium" pitchFamily="34" charset="-120"/>
              </a:rPr>
              <a:t>2</a:t>
            </a:r>
            <a:endParaRPr lang="en-US" sz="1170" dirty="0"/>
          </a:p>
        </p:txBody>
      </p:sp>
      <p:sp>
        <p:nvSpPr>
          <p:cNvPr id="46" name="Text 18"/>
          <p:cNvSpPr/>
          <p:nvPr/>
        </p:nvSpPr>
        <p:spPr>
          <a:xfrm>
            <a:off x="10561320" y="5385816"/>
            <a:ext cx="100584" cy="210312"/>
          </a:xfrm>
          <a:prstGeom prst="rect">
            <a:avLst/>
          </a:prstGeom>
          <a:noFill/>
          <a:ln/>
        </p:spPr>
        <p:txBody>
          <a:bodyPr wrap="none" lIns="0" tIns="0" rIns="0" bIns="0" rtlCol="0" anchor="ctr"/>
          <a:lstStyle/>
          <a:p>
            <a:pPr marL="0" indent="0" algn="l">
              <a:lnSpc>
                <a:spcPts val="1410"/>
              </a:lnSpc>
              <a:buNone/>
            </a:pPr>
            <a:r>
              <a:rPr lang="en-US" sz="1170" dirty="0">
                <a:solidFill>
                  <a:srgbClr val="050505"/>
                </a:solidFill>
                <a:latin typeface="思源黑体-思源黑体-Medium" pitchFamily="34" charset="0"/>
                <a:ea typeface="思源黑体-思源黑体-Medium" pitchFamily="34" charset="-122"/>
                <a:cs typeface="思源黑体-思源黑体-Medium" pitchFamily="34" charset="-120"/>
              </a:rPr>
              <a:t>4</a:t>
            </a:r>
            <a:endParaRPr lang="en-US" sz="1170" dirty="0"/>
          </a:p>
        </p:txBody>
      </p:sp>
      <p:sp>
        <p:nvSpPr>
          <p:cNvPr id="47" name="Text 19"/>
          <p:cNvSpPr/>
          <p:nvPr/>
        </p:nvSpPr>
        <p:spPr>
          <a:xfrm>
            <a:off x="10561320" y="6528816"/>
            <a:ext cx="100584" cy="210312"/>
          </a:xfrm>
          <a:prstGeom prst="rect">
            <a:avLst/>
          </a:prstGeom>
          <a:noFill/>
          <a:ln/>
        </p:spPr>
        <p:txBody>
          <a:bodyPr wrap="none" lIns="0" tIns="0" rIns="0" bIns="0" rtlCol="0" anchor="ctr"/>
          <a:lstStyle/>
          <a:p>
            <a:pPr marL="0" indent="0" algn="l">
              <a:lnSpc>
                <a:spcPts val="1410"/>
              </a:lnSpc>
              <a:buNone/>
            </a:pPr>
            <a:r>
              <a:rPr lang="en-US" sz="1170" dirty="0">
                <a:solidFill>
                  <a:srgbClr val="050505"/>
                </a:solidFill>
                <a:latin typeface="思源黑体-思源黑体-Medium" pitchFamily="34" charset="0"/>
                <a:ea typeface="思源黑体-思源黑体-Medium" pitchFamily="34" charset="-122"/>
                <a:cs typeface="思源黑体-思源黑体-Medium" pitchFamily="34" charset="-120"/>
              </a:rPr>
              <a:t>6</a:t>
            </a:r>
            <a:endParaRPr lang="en-US" sz="117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96112" y="1837944"/>
            <a:ext cx="6327648" cy="1709928"/>
          </a:xfrm>
          <a:prstGeom prst="rect">
            <a:avLst/>
          </a:prstGeom>
        </p:spPr>
      </p:pic>
      <p:pic>
        <p:nvPicPr>
          <p:cNvPr id="5" name="Image 3" descr="preencoded.png"/>
          <p:cNvPicPr>
            <a:picLocks noChangeAspect="1"/>
          </p:cNvPicPr>
          <p:nvPr/>
        </p:nvPicPr>
        <p:blipFill>
          <a:blip r:embed="rId6"/>
          <a:stretch>
            <a:fillRect/>
          </a:stretch>
        </p:blipFill>
        <p:spPr>
          <a:xfrm>
            <a:off x="896112" y="3739896"/>
            <a:ext cx="6327648" cy="1572768"/>
          </a:xfrm>
          <a:prstGeom prst="rect">
            <a:avLst/>
          </a:prstGeom>
        </p:spPr>
      </p:pic>
      <p:pic>
        <p:nvPicPr>
          <p:cNvPr id="6" name="Image 4" descr="preencoded.png"/>
          <p:cNvPicPr>
            <a:picLocks noChangeAspect="1"/>
          </p:cNvPicPr>
          <p:nvPr/>
        </p:nvPicPr>
        <p:blipFill>
          <a:blip r:embed="rId7"/>
          <a:stretch>
            <a:fillRect/>
          </a:stretch>
        </p:blipFill>
        <p:spPr>
          <a:xfrm>
            <a:off x="896112" y="5513832"/>
            <a:ext cx="6327648" cy="1856232"/>
          </a:xfrm>
          <a:prstGeom prst="rect">
            <a:avLst/>
          </a:prstGeom>
        </p:spPr>
      </p:pic>
      <p:pic>
        <p:nvPicPr>
          <p:cNvPr id="7" name="Image 5" descr="preencoded.png"/>
          <p:cNvPicPr>
            <a:picLocks noChangeAspect="1"/>
          </p:cNvPicPr>
          <p:nvPr/>
        </p:nvPicPr>
        <p:blipFill>
          <a:blip r:embed="rId5"/>
          <a:stretch>
            <a:fillRect/>
          </a:stretch>
        </p:blipFill>
        <p:spPr>
          <a:xfrm>
            <a:off x="7534656" y="1837944"/>
            <a:ext cx="6327648" cy="1709928"/>
          </a:xfrm>
          <a:prstGeom prst="rect">
            <a:avLst/>
          </a:prstGeom>
        </p:spPr>
      </p:pic>
      <p:pic>
        <p:nvPicPr>
          <p:cNvPr id="8" name="Image 6" descr="preencoded.png"/>
          <p:cNvPicPr>
            <a:picLocks noChangeAspect="1"/>
          </p:cNvPicPr>
          <p:nvPr/>
        </p:nvPicPr>
        <p:blipFill>
          <a:blip r:embed="rId6"/>
          <a:stretch>
            <a:fillRect/>
          </a:stretch>
        </p:blipFill>
        <p:spPr>
          <a:xfrm>
            <a:off x="7534656" y="3739896"/>
            <a:ext cx="6327648" cy="1572768"/>
          </a:xfrm>
          <a:prstGeom prst="rect">
            <a:avLst/>
          </a:prstGeom>
        </p:spPr>
      </p:pic>
      <p:pic>
        <p:nvPicPr>
          <p:cNvPr id="9" name="Image 7" descr="preencoded.png"/>
          <p:cNvPicPr>
            <a:picLocks noChangeAspect="1"/>
          </p:cNvPicPr>
          <p:nvPr/>
        </p:nvPicPr>
        <p:blipFill>
          <a:blip r:embed="rId7"/>
          <a:stretch>
            <a:fillRect/>
          </a:stretch>
        </p:blipFill>
        <p:spPr>
          <a:xfrm>
            <a:off x="7534656" y="5513832"/>
            <a:ext cx="6327648" cy="1856232"/>
          </a:xfrm>
          <a:prstGeom prst="rect">
            <a:avLst/>
          </a:prstGeom>
        </p:spPr>
      </p:pic>
      <p:pic>
        <p:nvPicPr>
          <p:cNvPr id="10" name="Image 8" descr="preencoded.png"/>
          <p:cNvPicPr>
            <a:picLocks noChangeAspect="1"/>
          </p:cNvPicPr>
          <p:nvPr/>
        </p:nvPicPr>
        <p:blipFill>
          <a:blip r:embed="rId8"/>
          <a:stretch>
            <a:fillRect/>
          </a:stretch>
        </p:blipFill>
        <p:spPr>
          <a:xfrm>
            <a:off x="786384" y="1837944"/>
            <a:ext cx="146304" cy="1709928"/>
          </a:xfrm>
          <a:prstGeom prst="rect">
            <a:avLst/>
          </a:prstGeom>
        </p:spPr>
      </p:pic>
      <p:pic>
        <p:nvPicPr>
          <p:cNvPr id="11" name="Image 9" descr="preencoded.png"/>
          <p:cNvPicPr>
            <a:picLocks noChangeAspect="1"/>
          </p:cNvPicPr>
          <p:nvPr/>
        </p:nvPicPr>
        <p:blipFill>
          <a:blip r:embed="rId9"/>
          <a:stretch>
            <a:fillRect/>
          </a:stretch>
        </p:blipFill>
        <p:spPr>
          <a:xfrm>
            <a:off x="786384" y="3739896"/>
            <a:ext cx="146304" cy="1572768"/>
          </a:xfrm>
          <a:prstGeom prst="rect">
            <a:avLst/>
          </a:prstGeom>
        </p:spPr>
      </p:pic>
      <p:pic>
        <p:nvPicPr>
          <p:cNvPr id="12" name="Image 10" descr="preencoded.png"/>
          <p:cNvPicPr>
            <a:picLocks noChangeAspect="1"/>
          </p:cNvPicPr>
          <p:nvPr/>
        </p:nvPicPr>
        <p:blipFill>
          <a:blip r:embed="rId10"/>
          <a:stretch>
            <a:fillRect/>
          </a:stretch>
        </p:blipFill>
        <p:spPr>
          <a:xfrm>
            <a:off x="786384" y="5513832"/>
            <a:ext cx="146304" cy="1856232"/>
          </a:xfrm>
          <a:prstGeom prst="rect">
            <a:avLst/>
          </a:prstGeom>
        </p:spPr>
      </p:pic>
      <p:pic>
        <p:nvPicPr>
          <p:cNvPr id="13" name="Image 11" descr="preencoded.png"/>
          <p:cNvPicPr>
            <a:picLocks noChangeAspect="1"/>
          </p:cNvPicPr>
          <p:nvPr/>
        </p:nvPicPr>
        <p:blipFill>
          <a:blip r:embed="rId8"/>
          <a:stretch>
            <a:fillRect/>
          </a:stretch>
        </p:blipFill>
        <p:spPr>
          <a:xfrm>
            <a:off x="7415784" y="1837944"/>
            <a:ext cx="146304" cy="1709928"/>
          </a:xfrm>
          <a:prstGeom prst="rect">
            <a:avLst/>
          </a:prstGeom>
        </p:spPr>
      </p:pic>
      <p:pic>
        <p:nvPicPr>
          <p:cNvPr id="14" name="Image 12" descr="preencoded.png"/>
          <p:cNvPicPr>
            <a:picLocks noChangeAspect="1"/>
          </p:cNvPicPr>
          <p:nvPr/>
        </p:nvPicPr>
        <p:blipFill>
          <a:blip r:embed="rId9"/>
          <a:stretch>
            <a:fillRect/>
          </a:stretch>
        </p:blipFill>
        <p:spPr>
          <a:xfrm>
            <a:off x="7415784" y="3739896"/>
            <a:ext cx="146304" cy="1572768"/>
          </a:xfrm>
          <a:prstGeom prst="rect">
            <a:avLst/>
          </a:prstGeom>
        </p:spPr>
      </p:pic>
      <p:pic>
        <p:nvPicPr>
          <p:cNvPr id="15" name="Image 13" descr="preencoded.png"/>
          <p:cNvPicPr>
            <a:picLocks noChangeAspect="1"/>
          </p:cNvPicPr>
          <p:nvPr/>
        </p:nvPicPr>
        <p:blipFill>
          <a:blip r:embed="rId10"/>
          <a:stretch>
            <a:fillRect/>
          </a:stretch>
        </p:blipFill>
        <p:spPr>
          <a:xfrm>
            <a:off x="7415784" y="5513832"/>
            <a:ext cx="146304" cy="1856232"/>
          </a:xfrm>
          <a:prstGeom prst="rect">
            <a:avLst/>
          </a:prstGeom>
        </p:spPr>
      </p:pic>
      <p:sp>
        <p:nvSpPr>
          <p:cNvPr id="16" name="Text 0"/>
          <p:cNvSpPr/>
          <p:nvPr/>
        </p:nvSpPr>
        <p:spPr>
          <a:xfrm>
            <a:off x="795528" y="886968"/>
            <a:ext cx="13048488" cy="713232"/>
          </a:xfrm>
          <a:prstGeom prst="rect">
            <a:avLst/>
          </a:prstGeom>
          <a:noFill/>
          <a:ln/>
        </p:spPr>
        <p:txBody>
          <a:bodyPr wrap="none" lIns="0" tIns="0" rIns="0" bIns="0" rtlCol="0" anchor="ctr"/>
          <a:lstStyle/>
          <a:p>
            <a:pPr marL="0" indent="0" algn="l">
              <a:lnSpc>
                <a:spcPts val="5580"/>
              </a:lnSpc>
              <a:buNone/>
            </a:pPr>
            <a:r>
              <a:rPr lang="en-US" sz="4460" dirty="0">
                <a:solidFill>
                  <a:srgbClr val="77D8F2"/>
                </a:solidFill>
                <a:latin typeface="AlibabaPuHuiTi-Alibaba-PuHuiTi" pitchFamily="34" charset="0"/>
                <a:ea typeface="AlibabaPuHuiTi-Alibaba-PuHuiTi" pitchFamily="34" charset="-122"/>
                <a:cs typeface="AlibabaPuHuiTi-Alibaba-PuHuiTi" pitchFamily="34" charset="-120"/>
              </a:rPr>
              <a:t>6. Implementation Details</a:t>
            </a:r>
            <a:endParaRPr lang="en-US" sz="4460" dirty="0"/>
          </a:p>
        </p:txBody>
      </p:sp>
      <p:sp>
        <p:nvSpPr>
          <p:cNvPr id="17" name="Text 1"/>
          <p:cNvSpPr/>
          <p:nvPr/>
        </p:nvSpPr>
        <p:spPr>
          <a:xfrm>
            <a:off x="1133856" y="2093976"/>
            <a:ext cx="5833872" cy="356616"/>
          </a:xfrm>
          <a:prstGeom prst="rect">
            <a:avLst/>
          </a:prstGeom>
          <a:noFill/>
          <a:ln/>
        </p:spPr>
        <p:txBody>
          <a:bodyPr wrap="non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Resume Upload</a:t>
            </a:r>
            <a:endParaRPr lang="en-US" sz="2230" dirty="0"/>
          </a:p>
        </p:txBody>
      </p:sp>
      <p:sp>
        <p:nvSpPr>
          <p:cNvPr id="18" name="Text 2"/>
          <p:cNvSpPr/>
          <p:nvPr/>
        </p:nvSpPr>
        <p:spPr>
          <a:xfrm>
            <a:off x="1133856" y="2587752"/>
            <a:ext cx="5833872" cy="283464"/>
          </a:xfrm>
          <a:prstGeom prst="rect">
            <a:avLst/>
          </a:prstGeom>
          <a:noFill/>
          <a:ln/>
        </p:spPr>
        <p:txBody>
          <a:bodyPr wrap="non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Supports PDF and DOCX files.</a:t>
            </a:r>
            <a:endParaRPr lang="en-US" sz="1780" dirty="0"/>
          </a:p>
        </p:txBody>
      </p:sp>
      <p:sp>
        <p:nvSpPr>
          <p:cNvPr id="19" name="Text 3"/>
          <p:cNvSpPr/>
          <p:nvPr/>
        </p:nvSpPr>
        <p:spPr>
          <a:xfrm>
            <a:off x="1133856" y="3995928"/>
            <a:ext cx="5833872" cy="356616"/>
          </a:xfrm>
          <a:prstGeom prst="rect">
            <a:avLst/>
          </a:prstGeom>
          <a:noFill/>
          <a:ln/>
        </p:spPr>
        <p:txBody>
          <a:bodyPr wrap="non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Text Preprocessing</a:t>
            </a:r>
            <a:endParaRPr lang="en-US" sz="2230" dirty="0"/>
          </a:p>
        </p:txBody>
      </p:sp>
      <p:sp>
        <p:nvSpPr>
          <p:cNvPr id="20" name="Text 4"/>
          <p:cNvSpPr/>
          <p:nvPr/>
        </p:nvSpPr>
        <p:spPr>
          <a:xfrm>
            <a:off x="1133856" y="4489704"/>
            <a:ext cx="5833872" cy="566928"/>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Lowercase conversion, punctuation removal, tokenization, stopword removal (NLTK).</a:t>
            </a:r>
            <a:endParaRPr lang="en-US" sz="1780" dirty="0"/>
          </a:p>
        </p:txBody>
      </p:sp>
      <p:sp>
        <p:nvSpPr>
          <p:cNvPr id="21" name="Text 5"/>
          <p:cNvSpPr/>
          <p:nvPr/>
        </p:nvSpPr>
        <p:spPr>
          <a:xfrm>
            <a:off x="1133856" y="5769864"/>
            <a:ext cx="5833872" cy="356616"/>
          </a:xfrm>
          <a:prstGeom prst="rect">
            <a:avLst/>
          </a:prstGeom>
          <a:noFill/>
          <a:ln/>
        </p:spPr>
        <p:txBody>
          <a:bodyPr wrap="non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Perfect Match Logic</a:t>
            </a:r>
            <a:endParaRPr lang="en-US" sz="2230" dirty="0"/>
          </a:p>
        </p:txBody>
      </p:sp>
      <p:sp>
        <p:nvSpPr>
          <p:cNvPr id="22" name="Text 6"/>
          <p:cNvSpPr/>
          <p:nvPr/>
        </p:nvSpPr>
        <p:spPr>
          <a:xfrm>
            <a:off x="1133856" y="6254496"/>
            <a:ext cx="5833872" cy="850392"/>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Checks if all required skills exist in the resume. If yes, it shows: ✅ “Your skills perfectly match this role. No improvement needed!”</a:t>
            </a:r>
            <a:endParaRPr lang="en-US" sz="1780" dirty="0"/>
          </a:p>
        </p:txBody>
      </p:sp>
      <p:sp>
        <p:nvSpPr>
          <p:cNvPr id="23" name="Text 7"/>
          <p:cNvSpPr/>
          <p:nvPr/>
        </p:nvSpPr>
        <p:spPr>
          <a:xfrm>
            <a:off x="7772400" y="2093976"/>
            <a:ext cx="5833872" cy="356616"/>
          </a:xfrm>
          <a:prstGeom prst="rect">
            <a:avLst/>
          </a:prstGeom>
          <a:noFill/>
          <a:ln/>
        </p:spPr>
        <p:txBody>
          <a:bodyPr wrap="non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Text Extraction</a:t>
            </a:r>
            <a:endParaRPr lang="en-US" sz="2230" dirty="0"/>
          </a:p>
        </p:txBody>
      </p:sp>
      <p:sp>
        <p:nvSpPr>
          <p:cNvPr id="24" name="Text 8"/>
          <p:cNvSpPr/>
          <p:nvPr/>
        </p:nvSpPr>
        <p:spPr>
          <a:xfrm>
            <a:off x="7772400" y="2587752"/>
            <a:ext cx="5833872" cy="283464"/>
          </a:xfrm>
          <a:prstGeom prst="rect">
            <a:avLst/>
          </a:prstGeom>
          <a:noFill/>
          <a:ln/>
        </p:spPr>
        <p:txBody>
          <a:bodyPr wrap="non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 PDF: PyPDF2</a:t>
            </a:r>
            <a:endParaRPr lang="en-US" sz="1780" dirty="0"/>
          </a:p>
        </p:txBody>
      </p:sp>
      <p:sp>
        <p:nvSpPr>
          <p:cNvPr id="25" name="Text 9"/>
          <p:cNvSpPr/>
          <p:nvPr/>
        </p:nvSpPr>
        <p:spPr>
          <a:xfrm>
            <a:off x="7772400" y="3008376"/>
            <a:ext cx="5833872" cy="283464"/>
          </a:xfrm>
          <a:prstGeom prst="rect">
            <a:avLst/>
          </a:prstGeom>
          <a:noFill/>
          <a:ln/>
        </p:spPr>
        <p:txBody>
          <a:bodyPr wrap="non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 DOCX: docx2txt</a:t>
            </a:r>
            <a:endParaRPr lang="en-US" sz="1780" dirty="0"/>
          </a:p>
        </p:txBody>
      </p:sp>
      <p:sp>
        <p:nvSpPr>
          <p:cNvPr id="26" name="Text 10"/>
          <p:cNvSpPr/>
          <p:nvPr/>
        </p:nvSpPr>
        <p:spPr>
          <a:xfrm>
            <a:off x="7772400" y="3995928"/>
            <a:ext cx="5833872" cy="356616"/>
          </a:xfrm>
          <a:prstGeom prst="rect">
            <a:avLst/>
          </a:prstGeom>
          <a:noFill/>
          <a:ln/>
        </p:spPr>
        <p:txBody>
          <a:bodyPr wrap="non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Skill Matching</a:t>
            </a:r>
            <a:endParaRPr lang="en-US" sz="2230" dirty="0"/>
          </a:p>
        </p:txBody>
      </p:sp>
      <p:sp>
        <p:nvSpPr>
          <p:cNvPr id="27" name="Text 11"/>
          <p:cNvSpPr/>
          <p:nvPr/>
        </p:nvSpPr>
        <p:spPr>
          <a:xfrm>
            <a:off x="7772400" y="4489704"/>
            <a:ext cx="5833872" cy="566928"/>
          </a:xfrm>
          <a:prstGeom prst="rect">
            <a:avLst/>
          </a:prstGeom>
          <a:noFill/>
          <a:ln/>
        </p:spPr>
        <p:txBody>
          <a:bodyPr wrap="squar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Predefined job roles with required skills using TF-IDF vectorization + Cosine similarity for ranking.</a:t>
            </a:r>
            <a:endParaRPr lang="en-US" sz="1780" dirty="0"/>
          </a:p>
        </p:txBody>
      </p:sp>
      <p:sp>
        <p:nvSpPr>
          <p:cNvPr id="28" name="Text 12"/>
          <p:cNvSpPr/>
          <p:nvPr/>
        </p:nvSpPr>
        <p:spPr>
          <a:xfrm>
            <a:off x="7772400" y="5769864"/>
            <a:ext cx="5833872" cy="356616"/>
          </a:xfrm>
          <a:prstGeom prst="rect">
            <a:avLst/>
          </a:prstGeom>
          <a:noFill/>
          <a:ln/>
        </p:spPr>
        <p:txBody>
          <a:bodyPr wrap="non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Tips Generation</a:t>
            </a:r>
            <a:endParaRPr lang="en-US" sz="2230" dirty="0"/>
          </a:p>
        </p:txBody>
      </p:sp>
      <p:sp>
        <p:nvSpPr>
          <p:cNvPr id="29" name="Text 13"/>
          <p:cNvSpPr/>
          <p:nvPr/>
        </p:nvSpPr>
        <p:spPr>
          <a:xfrm>
            <a:off x="7772400" y="6254496"/>
            <a:ext cx="5833872" cy="283464"/>
          </a:xfrm>
          <a:prstGeom prst="rect">
            <a:avLst/>
          </a:prstGeom>
          <a:noFill/>
          <a:ln/>
        </p:spPr>
        <p:txBody>
          <a:bodyPr wrap="non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Only shown if skills are incomplete.</a:t>
            </a:r>
            <a:endParaRPr lang="en-US" sz="17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pic>
        <p:nvPicPr>
          <p:cNvPr id="4" name="Image 2" descr="preencoded.png"/>
          <p:cNvPicPr>
            <a:picLocks noChangeAspect="1"/>
          </p:cNvPicPr>
          <p:nvPr/>
        </p:nvPicPr>
        <p:blipFill>
          <a:blip r:embed="rId5"/>
          <a:stretch>
            <a:fillRect/>
          </a:stretch>
        </p:blipFill>
        <p:spPr>
          <a:xfrm>
            <a:off x="896112" y="5394960"/>
            <a:ext cx="12966192" cy="1709928"/>
          </a:xfrm>
          <a:prstGeom prst="rect">
            <a:avLst/>
          </a:prstGeom>
        </p:spPr>
      </p:pic>
      <p:pic>
        <p:nvPicPr>
          <p:cNvPr id="5" name="Image 3" descr="preencoded.png"/>
          <p:cNvPicPr>
            <a:picLocks noChangeAspect="1"/>
          </p:cNvPicPr>
          <p:nvPr/>
        </p:nvPicPr>
        <p:blipFill>
          <a:blip r:embed="rId6"/>
          <a:stretch>
            <a:fillRect/>
          </a:stretch>
        </p:blipFill>
        <p:spPr>
          <a:xfrm>
            <a:off x="786384" y="5394960"/>
            <a:ext cx="146304" cy="1709928"/>
          </a:xfrm>
          <a:prstGeom prst="rect">
            <a:avLst/>
          </a:prstGeom>
        </p:spPr>
      </p:pic>
      <p:sp>
        <p:nvSpPr>
          <p:cNvPr id="6" name="Text 0"/>
          <p:cNvSpPr/>
          <p:nvPr/>
        </p:nvSpPr>
        <p:spPr>
          <a:xfrm>
            <a:off x="795528" y="3483864"/>
            <a:ext cx="13048488" cy="713232"/>
          </a:xfrm>
          <a:prstGeom prst="rect">
            <a:avLst/>
          </a:prstGeom>
          <a:noFill/>
          <a:ln/>
        </p:spPr>
        <p:txBody>
          <a:bodyPr wrap="none" lIns="0" tIns="0" rIns="0" bIns="0" rtlCol="0" anchor="ctr"/>
          <a:lstStyle/>
          <a:p>
            <a:pPr marL="0" indent="0" algn="l">
              <a:lnSpc>
                <a:spcPts val="5580"/>
              </a:lnSpc>
              <a:buNone/>
            </a:pPr>
            <a:r>
              <a:rPr lang="en-US" sz="4460" dirty="0">
                <a:solidFill>
                  <a:srgbClr val="77D8F2"/>
                </a:solidFill>
                <a:latin typeface="AlibabaPuHuiTi-Alibaba-PuHuiTi" pitchFamily="34" charset="0"/>
                <a:ea typeface="AlibabaPuHuiTi-Alibaba-PuHuiTi" pitchFamily="34" charset="-122"/>
                <a:cs typeface="AlibabaPuHuiTi-Alibaba-PuHuiTi" pitchFamily="34" charset="-120"/>
              </a:rPr>
              <a:t>7. Results &amp; Analysis</a:t>
            </a:r>
            <a:endParaRPr lang="en-US" sz="4460" dirty="0"/>
          </a:p>
        </p:txBody>
      </p:sp>
      <p:sp>
        <p:nvSpPr>
          <p:cNvPr id="7" name="Text 1"/>
          <p:cNvSpPr/>
          <p:nvPr/>
        </p:nvSpPr>
        <p:spPr>
          <a:xfrm>
            <a:off x="795528" y="4443984"/>
            <a:ext cx="13048488" cy="713232"/>
          </a:xfrm>
          <a:prstGeom prst="rect">
            <a:avLst/>
          </a:prstGeom>
          <a:noFill/>
          <a:ln/>
        </p:spPr>
        <p:txBody>
          <a:bodyPr wrap="none" lIns="0" tIns="0" rIns="0" bIns="0" rtlCol="0" anchor="ctr"/>
          <a:lstStyle/>
          <a:p>
            <a:pPr marL="0" indent="0" algn="l">
              <a:lnSpc>
                <a:spcPts val="5580"/>
              </a:lnSpc>
              <a:buNone/>
            </a:pPr>
            <a:r>
              <a:rPr lang="en-US" sz="4460" dirty="0">
                <a:solidFill>
                  <a:srgbClr val="77D8F2"/>
                </a:solidFill>
                <a:latin typeface="AlibabaPuHuiTi-Alibaba-PuHuiTi" pitchFamily="34" charset="0"/>
                <a:ea typeface="AlibabaPuHuiTi-Alibaba-PuHuiTi" pitchFamily="34" charset="-122"/>
                <a:cs typeface="AlibabaPuHuiTi-Alibaba-PuHuiTi" pitchFamily="34" charset="-120"/>
              </a:rPr>
              <a:t>Sample Output Table</a:t>
            </a:r>
            <a:endParaRPr lang="en-US" sz="4460" dirty="0"/>
          </a:p>
        </p:txBody>
      </p:sp>
      <p:sp>
        <p:nvSpPr>
          <p:cNvPr id="8" name="Text 2"/>
          <p:cNvSpPr/>
          <p:nvPr/>
        </p:nvSpPr>
        <p:spPr>
          <a:xfrm>
            <a:off x="1133856" y="5650992"/>
            <a:ext cx="12463272" cy="356616"/>
          </a:xfrm>
          <a:prstGeom prst="rect">
            <a:avLst/>
          </a:prstGeom>
          <a:noFill/>
          <a:ln/>
        </p:spPr>
        <p:txBody>
          <a:bodyPr wrap="none" lIns="0" tIns="0" rIns="0" bIns="0" rtlCol="0" anchor="ctr"/>
          <a:lstStyle/>
          <a:p>
            <a:pPr marL="0" indent="0" algn="l">
              <a:lnSpc>
                <a:spcPts val="2790"/>
              </a:lnSpc>
              <a:buNone/>
            </a:pPr>
            <a:r>
              <a:rPr lang="en-US" sz="2230" dirty="0">
                <a:solidFill>
                  <a:srgbClr val="DBDBDB"/>
                </a:solidFill>
                <a:latin typeface="AlibabaPuHuiTi-Alibaba-PuHuiTi" pitchFamily="34" charset="0"/>
                <a:ea typeface="AlibabaPuHuiTi-Alibaba-PuHuiTi" pitchFamily="34" charset="-122"/>
                <a:cs typeface="AlibabaPuHuiTi-Alibaba-PuHuiTi" pitchFamily="34" charset="-120"/>
              </a:rPr>
              <a:t>Analysis</a:t>
            </a:r>
            <a:endParaRPr lang="en-US" sz="2230" dirty="0"/>
          </a:p>
        </p:txBody>
      </p:sp>
      <p:sp>
        <p:nvSpPr>
          <p:cNvPr id="9" name="Text 3"/>
          <p:cNvSpPr/>
          <p:nvPr/>
        </p:nvSpPr>
        <p:spPr>
          <a:xfrm>
            <a:off x="1133856" y="6144768"/>
            <a:ext cx="12463272" cy="283464"/>
          </a:xfrm>
          <a:prstGeom prst="rect">
            <a:avLst/>
          </a:prstGeom>
          <a:noFill/>
          <a:ln/>
        </p:spPr>
        <p:txBody>
          <a:bodyPr wrap="non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 High suitability score → candidate is ready for the role.</a:t>
            </a:r>
            <a:endParaRPr lang="en-US" sz="1780" dirty="0"/>
          </a:p>
        </p:txBody>
      </p:sp>
      <p:sp>
        <p:nvSpPr>
          <p:cNvPr id="10" name="Text 4"/>
          <p:cNvSpPr/>
          <p:nvPr/>
        </p:nvSpPr>
        <p:spPr>
          <a:xfrm>
            <a:off x="1133856" y="6556248"/>
            <a:ext cx="12463272" cy="283464"/>
          </a:xfrm>
          <a:prstGeom prst="rect">
            <a:avLst/>
          </a:prstGeom>
          <a:noFill/>
          <a:ln/>
        </p:spPr>
        <p:txBody>
          <a:bodyPr wrap="none" lIns="0" tIns="0" rIns="0" bIns="0" rtlCol="0" anchor="ctr"/>
          <a:lstStyle/>
          <a:p>
            <a:pPr marL="0" indent="0" algn="l">
              <a:lnSpc>
                <a:spcPts val="2230"/>
              </a:lnSpc>
              <a:buNone/>
            </a:pPr>
            <a:r>
              <a:rPr lang="en-US" sz="1780" dirty="0">
                <a:solidFill>
                  <a:srgbClr val="DBDBDB"/>
                </a:solidFill>
                <a:latin typeface="思源黑体-思源黑体-Medium" pitchFamily="34" charset="0"/>
                <a:ea typeface="思源黑体-思源黑体-Medium" pitchFamily="34" charset="-122"/>
                <a:cs typeface="思源黑体-思源黑体-Medium" pitchFamily="34" charset="-120"/>
              </a:rPr>
              <a:t>    • Low score → candidate needs to improve specific skills.</a:t>
            </a:r>
            <a:endParaRPr lang="en-US" sz="178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811</Words>
  <Application>Microsoft Office PowerPoint</Application>
  <PresentationFormat>Custom</PresentationFormat>
  <Paragraphs>123</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AlibabaPuHuiTi-Alibaba-PuHuiTi</vt:lpstr>
      <vt:lpstr>Arial</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kshama jain</cp:lastModifiedBy>
  <cp:revision>2</cp:revision>
  <dcterms:created xsi:type="dcterms:W3CDTF">2025-10-15T13:01:06Z</dcterms:created>
  <dcterms:modified xsi:type="dcterms:W3CDTF">2025-10-15T13:03:52Z</dcterms:modified>
</cp:coreProperties>
</file>